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4995" autoAdjust="0"/>
    <p:restoredTop sz="94660"/>
  </p:normalViewPr>
  <p:slideViewPr>
    <p:cSldViewPr snapToGrid="0">
      <p:cViewPr varScale="1">
        <p:scale>
          <a:sx n="75" d="100"/>
          <a:sy n="75" d="100"/>
        </p:scale>
        <p:origin x="72" y="41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7" d="100"/>
          <a:sy n="77" d="100"/>
        </p:scale>
        <p:origin x="2904" y="8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62DBEB-FA69-4922-9EBA-829F28F42788}" type="datetimeFigureOut">
              <a:rPr lang="ru-RU" smtClean="0"/>
              <a:t>01.05.2020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FECD8-5C49-4044-BC8E-9FDF4899BB30}" type="slidenum">
              <a:rPr lang="ru-RU" smtClean="0"/>
              <a:t>‹#›</a:t>
            </a:fld>
            <a:endParaRPr lang="ru-RU"/>
          </a:p>
        </p:txBody>
      </p:sp>
    </p:spTree>
    <p:extLst>
      <p:ext uri="{BB962C8B-B14F-4D97-AF65-F5344CB8AC3E}">
        <p14:creationId xmlns:p14="http://schemas.microsoft.com/office/powerpoint/2010/main" val="2194452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image" Target="../media/image2.jpeg"/></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685800" y="3133492"/>
            <a:ext cx="5486400" cy="1795347"/>
          </a:xfrm>
        </p:spPr>
        <p:txBody>
          <a:bodyPr/>
          <a:lstStyle/>
          <a:p>
            <a:r>
              <a:rPr lang="ru-RU" dirty="0" smtClean="0"/>
              <a:t>                                 </a:t>
            </a:r>
            <a:endParaRPr lang="ru-RU" sz="3600" dirty="0"/>
          </a:p>
          <a:p>
            <a:endParaRPr lang="ru-RU" dirty="0" smtClean="0"/>
          </a:p>
          <a:p>
            <a:endParaRPr lang="ru-RU" dirty="0"/>
          </a:p>
          <a:p>
            <a:endParaRPr lang="ru-RU" dirty="0" smtClean="0"/>
          </a:p>
          <a:p>
            <a:endParaRPr lang="ru-RU" dirty="0"/>
          </a:p>
        </p:txBody>
      </p:sp>
      <p:sp>
        <p:nvSpPr>
          <p:cNvPr id="4" name="Номер слайда 3"/>
          <p:cNvSpPr>
            <a:spLocks noGrp="1"/>
          </p:cNvSpPr>
          <p:nvPr>
            <p:ph type="sldNum" sz="quarter" idx="10"/>
          </p:nvPr>
        </p:nvSpPr>
        <p:spPr/>
        <p:txBody>
          <a:bodyPr/>
          <a:lstStyle/>
          <a:p>
            <a:fld id="{672FECD8-5C49-4044-BC8E-9FDF4899BB30}" type="slidenum">
              <a:rPr lang="ru-RU" smtClean="0"/>
              <a:t>1</a:t>
            </a:fld>
            <a:endParaRPr lang="ru-RU"/>
          </a:p>
        </p:txBody>
      </p:sp>
      <p:sp>
        <p:nvSpPr>
          <p:cNvPr id="2" name="Рамка 1"/>
          <p:cNvSpPr/>
          <p:nvPr/>
        </p:nvSpPr>
        <p:spPr>
          <a:xfrm>
            <a:off x="0" y="0"/>
            <a:ext cx="6856413" cy="9144000"/>
          </a:xfrm>
          <a:prstGeom prst="frame">
            <a:avLst>
              <a:gd name="adj1" fmla="val 0"/>
            </a:avLst>
          </a:prstGeom>
          <a:blipFill dpi="0" rotWithShape="1">
            <a:blip r:embed="rId4"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4027542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89209" y="78059"/>
            <a:ext cx="6646127" cy="8932126"/>
          </a:xfrm>
        </p:spPr>
        <p:txBody>
          <a:bodyPr/>
          <a:lstStyle/>
          <a:p>
            <a:pPr algn="ctr"/>
            <a:r>
              <a:rPr lang="ru-RU" sz="2000" b="1" dirty="0" smtClean="0"/>
              <a:t>   Ложечка </a:t>
            </a:r>
            <a:r>
              <a:rPr lang="ru-RU" sz="2000" b="1" dirty="0"/>
              <a:t>за маму, ложечка за папу</a:t>
            </a:r>
            <a:r>
              <a:rPr lang="ru-RU" sz="2000" b="1" dirty="0" smtClean="0"/>
              <a:t>.</a:t>
            </a:r>
          </a:p>
          <a:p>
            <a:r>
              <a:rPr lang="ru-RU" sz="1600" dirty="0" smtClean="0"/>
              <a:t> </a:t>
            </a:r>
            <a:r>
              <a:rPr lang="ru-RU" sz="1400" dirty="0"/>
              <a:t>Плохой аппетит может иметь психологические причины, которые следует искать еще в периоде грудного вскармливания малыша. Кормление грудью, как известно, — это не только удовлетворение потребности ребенка в пище, но и способ установления тесного эмоционального контакта матери с ребенком. Если ребенок желанен и любим, проблем с кормлением не возникает. Известны случаи, когда малыш отказывался от груди потому, что мать не ждала его появления. Любые стрессы могут негативно повлиять на пищевое поведение ребенка. Развод родителей, разлука с матерью в раннем возрасте (ясли) и др. нередко приводят к резкому снижению у него аппетита. Нежелание ребенка есть может быть вызвано и хроническим стрессом. И наконец, основная причина нарушения аппетита в раннем возрасте — насильственное кормление. Когда родители заставляют ребенка есть, в его организме не вырабатываются необходимые ферменты, и пища не усваивается должным образом. Таким образом, кормление по принципу «Ложечка за маму, ложечка за папу» наносит непоправимый вред не только психологическому состоянию ребенка, но и его соматическому здоровью. Есть категория детей, которые принципиально отказываются от еды, впервые попав в дошкольное учреждение. Это типичная невротическая реакция ребенка на разлуку с матерью.</a:t>
            </a:r>
            <a:r>
              <a:rPr lang="ru-RU" sz="1400" dirty="0" smtClean="0"/>
              <a:t/>
            </a:r>
            <a:br>
              <a:rPr lang="ru-RU" sz="1400" dirty="0" smtClean="0"/>
            </a:br>
            <a:r>
              <a:rPr lang="ru-RU" sz="1400" dirty="0" smtClean="0"/>
              <a:t/>
            </a:r>
            <a:br>
              <a:rPr lang="ru-RU" sz="1400" dirty="0" smtClean="0"/>
            </a:br>
            <a:r>
              <a:rPr lang="ru-RU" sz="1600" dirty="0" smtClean="0"/>
              <a:t>      </a:t>
            </a:r>
            <a:r>
              <a:rPr lang="ru-RU" sz="1800" b="1" dirty="0" smtClean="0"/>
              <a:t>Правила для родителей при снижении аппетита у ребенка:</a:t>
            </a:r>
          </a:p>
          <a:p>
            <a:r>
              <a:rPr lang="ru-RU" sz="1600" dirty="0" smtClean="0"/>
              <a:t>1. Не </a:t>
            </a:r>
            <a:r>
              <a:rPr lang="ru-RU" sz="1600" dirty="0"/>
              <a:t>заостряйте на данной проблеме внимание, перестаньте ее обсуждать с родственниками и знакомыми при ребенке. </a:t>
            </a:r>
            <a:endParaRPr lang="ru-RU" sz="1600" dirty="0" smtClean="0"/>
          </a:p>
          <a:p>
            <a:r>
              <a:rPr lang="ru-RU" sz="1600" dirty="0" smtClean="0"/>
              <a:t>2.   Никогда </a:t>
            </a:r>
            <a:r>
              <a:rPr lang="ru-RU" sz="1600" dirty="0"/>
              <a:t>не заставляйте ребенка есть</a:t>
            </a:r>
            <a:r>
              <a:rPr lang="ru-RU" sz="1600" dirty="0" smtClean="0"/>
              <a:t>.</a:t>
            </a:r>
          </a:p>
          <a:p>
            <a:pPr marL="342900" indent="-342900">
              <a:buAutoNum type="arabicPeriod" startAt="3"/>
            </a:pPr>
            <a:r>
              <a:rPr lang="ru-RU" sz="1600" dirty="0" smtClean="0"/>
              <a:t>Старайтесь </a:t>
            </a:r>
            <a:r>
              <a:rPr lang="ru-RU" sz="1600" dirty="0"/>
              <a:t>готовить те блюда, которые ребенку нравятся</a:t>
            </a:r>
            <a:r>
              <a:rPr lang="ru-RU" sz="1600" dirty="0" smtClean="0"/>
              <a:t>.</a:t>
            </a:r>
          </a:p>
          <a:p>
            <a:r>
              <a:rPr lang="ru-RU" sz="1600" dirty="0" smtClean="0"/>
              <a:t>4. </a:t>
            </a:r>
            <a:r>
              <a:rPr lang="ru-RU" sz="1600" dirty="0"/>
              <a:t>Исключите из ежедневного рациона весь пищевой «мусор»: чипсы, кока-кола, </a:t>
            </a:r>
            <a:r>
              <a:rPr lang="ru-RU" sz="1600" dirty="0" err="1"/>
              <a:t>чупа-чупсы</a:t>
            </a:r>
            <a:r>
              <a:rPr lang="ru-RU" sz="1600" dirty="0"/>
              <a:t> и пр. </a:t>
            </a:r>
            <a:r>
              <a:rPr lang="ru-RU" sz="1600" dirty="0" smtClean="0"/>
              <a:t> </a:t>
            </a:r>
          </a:p>
          <a:p>
            <a:r>
              <a:rPr lang="ru-RU" sz="1600" dirty="0" smtClean="0"/>
              <a:t>5. Старайтесь </a:t>
            </a:r>
            <a:r>
              <a:rPr lang="ru-RU" sz="1600" dirty="0"/>
              <a:t>придерживаться определенного режима питания (примерно в одно и то же время). </a:t>
            </a:r>
            <a:endParaRPr lang="ru-RU" sz="1600" dirty="0" smtClean="0"/>
          </a:p>
          <a:p>
            <a:r>
              <a:rPr lang="ru-RU" sz="1600" dirty="0" smtClean="0"/>
              <a:t>6. </a:t>
            </a:r>
            <a:r>
              <a:rPr lang="ru-RU" sz="1600" dirty="0"/>
              <a:t>Пытайтесь создать привлекательную обстановку во время приема пищи (красивая сервировка, наличие новых столовых приборов и пр</a:t>
            </a:r>
            <a:r>
              <a:rPr lang="ru-RU" sz="1600" dirty="0" smtClean="0"/>
              <a:t>.).</a:t>
            </a:r>
          </a:p>
          <a:p>
            <a:r>
              <a:rPr lang="ru-RU" sz="1600" dirty="0" smtClean="0"/>
              <a:t> </a:t>
            </a:r>
            <a:r>
              <a:rPr lang="ru-RU" sz="1600" dirty="0"/>
              <a:t>7. Исключите спешку и суету во время еды, не торопите ребенка. </a:t>
            </a:r>
            <a:endParaRPr lang="ru-RU" sz="1600" dirty="0" smtClean="0"/>
          </a:p>
          <a:p>
            <a:r>
              <a:rPr lang="ru-RU" sz="1600" dirty="0" smtClean="0"/>
              <a:t>8</a:t>
            </a:r>
            <a:r>
              <a:rPr lang="ru-RU" sz="1600" dirty="0"/>
              <a:t>. Не бойтесь экспериментировать: практически любое блюдо можно разнообразить, добавив в него новые ингредиенты. </a:t>
            </a:r>
            <a:endParaRPr lang="ru-RU" sz="1600" dirty="0" smtClean="0"/>
          </a:p>
          <a:p>
            <a:r>
              <a:rPr lang="ru-RU" sz="1600" dirty="0" smtClean="0"/>
              <a:t>9</a:t>
            </a:r>
            <a:r>
              <a:rPr lang="ru-RU" sz="1600" dirty="0"/>
              <a:t>. И конечно, если причина плохого аппетита у ребенка кроется в неблагоприятной эмоциональной обстановке, то постарайтесь либо устранить ее, либо смягчить.</a:t>
            </a:r>
            <a:r>
              <a:rPr lang="ru-RU" sz="1600" dirty="0" smtClean="0"/>
              <a:t/>
            </a:r>
            <a:br>
              <a:rPr lang="ru-RU" sz="1600" dirty="0" smtClean="0"/>
            </a:br>
            <a:r>
              <a:rPr lang="ru-RU" sz="1600" dirty="0" smtClean="0"/>
              <a:t/>
            </a:r>
            <a:br>
              <a:rPr lang="ru-RU" sz="1600" dirty="0" smtClean="0"/>
            </a:br>
            <a:endParaRPr lang="ru-RU" sz="1600" dirty="0"/>
          </a:p>
        </p:txBody>
      </p:sp>
      <p:sp>
        <p:nvSpPr>
          <p:cNvPr id="4" name="Номер слайда 3"/>
          <p:cNvSpPr>
            <a:spLocks noGrp="1"/>
          </p:cNvSpPr>
          <p:nvPr>
            <p:ph type="sldNum" sz="quarter" idx="10"/>
          </p:nvPr>
        </p:nvSpPr>
        <p:spPr/>
        <p:txBody>
          <a:bodyPr/>
          <a:lstStyle/>
          <a:p>
            <a:fld id="{672FECD8-5C49-4044-BC8E-9FDF4899BB30}" type="slidenum">
              <a:rPr lang="ru-RU" smtClean="0"/>
              <a:t>10</a:t>
            </a:fld>
            <a:endParaRPr lang="ru-RU"/>
          </a:p>
        </p:txBody>
      </p:sp>
      <p:sp>
        <p:nvSpPr>
          <p:cNvPr id="2" name="Рамка 1"/>
          <p:cNvSpPr/>
          <p:nvPr/>
        </p:nvSpPr>
        <p:spPr>
          <a:xfrm>
            <a:off x="0" y="0"/>
            <a:ext cx="6856413" cy="9144000"/>
          </a:xfrm>
          <a:prstGeom prst="frame">
            <a:avLst>
              <a:gd name="adj1" fmla="val 2353"/>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187319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111512" y="111512"/>
            <a:ext cx="6601522" cy="8854068"/>
          </a:xfrm>
        </p:spPr>
        <p:txBody>
          <a:bodyPr/>
          <a:lstStyle/>
          <a:p>
            <a:r>
              <a:rPr lang="ru-RU" dirty="0" smtClean="0"/>
              <a:t>                                                                           </a:t>
            </a:r>
            <a:r>
              <a:rPr lang="ru-RU" sz="1800" b="1" dirty="0" smtClean="0"/>
              <a:t>«</a:t>
            </a:r>
            <a:r>
              <a:rPr lang="ru-RU" sz="1800" b="1" dirty="0"/>
              <a:t>Я боюсь</a:t>
            </a:r>
            <a:r>
              <a:rPr lang="ru-RU" sz="1800" b="1" dirty="0" smtClean="0"/>
              <a:t>...»</a:t>
            </a:r>
          </a:p>
          <a:p>
            <a:r>
              <a:rPr lang="ru-RU" dirty="0" smtClean="0"/>
              <a:t> </a:t>
            </a:r>
            <a:r>
              <a:rPr lang="ru-RU" dirty="0"/>
              <a:t>Страх — базовая эмоция человека. Она позволяет мобилизоваться в трудных жизненных ситуациях, учит быть осторожным и избегать опасностей. Например, страх перед собаками способствует более адекватному, уважительному отношению к животным; страх перед разлукой с родителями учит ценить заботу, управлять своими эмоциями, сопереживать. Однако нередко страх становится таким огромным, что начинает подавлять все другие эмоции человека. Становясь всеобъемлющим, он сковывает, не дает развиваться и двигаться вперед. Многие детские страхи вытесняются в бессознательное, охраняя хрупкую психику ребенка от информационных перегрузок. Детям в 2—3 года еще очень сложно отличить реальное от воображаемого. Эта способность ребенка принимать все «за чистую монету» и порождает порой у него множество страхов. Если страх чего-либо беспокоит ребенка от нескольких дней до нескольких недель, не надо особо тревожиться. Если же страх владеет малышом более месяца и, главное, ухудшает его эмоциональное самочувствие, следует обеспокоиться. Для начала нужно разобраться, чего и в каком возрасте боится маленький ребенок. От 1 до 2 лет — громких звуков, разлуки с родителями, незнакомых людей, засыпания, травмы. От 2 до 2,5 лет — отвержения со стороны родителей, незнакомых сверстников, ночных кошмаров, изменений в окружающей обстановке. От 2 до 3 лет — больших, угрожающих на вид объектов, незнакомых сверстников, сказочных персонажей, одиночества и темноты.</a:t>
            </a:r>
            <a:r>
              <a:rPr lang="ru-RU" dirty="0" smtClean="0"/>
              <a:t/>
            </a:r>
            <a:br>
              <a:rPr lang="ru-RU" dirty="0" smtClean="0"/>
            </a:br>
            <a:endParaRPr lang="ru-RU" dirty="0" smtClean="0"/>
          </a:p>
          <a:p>
            <a:pPr algn="ctr"/>
            <a:r>
              <a:rPr lang="ru-RU" sz="1600" b="1" dirty="0" smtClean="0"/>
              <a:t>          Как </a:t>
            </a:r>
            <a:r>
              <a:rPr lang="ru-RU" sz="1600" b="1" dirty="0"/>
              <a:t>следует себя вести родителям, если страхи преследуют ребенка</a:t>
            </a:r>
            <a:r>
              <a:rPr lang="ru-RU" sz="1600" b="1" dirty="0" smtClean="0"/>
              <a:t>:</a:t>
            </a:r>
          </a:p>
          <a:p>
            <a:r>
              <a:rPr lang="ru-RU" dirty="0" smtClean="0"/>
              <a:t> </a:t>
            </a:r>
            <a:r>
              <a:rPr lang="ru-RU" dirty="0"/>
              <a:t>1. Нельзя игнорировать или высмеивать страхи ребенка, к переживаниям малыша надо отнестись внимательно (если, засыпая, ребенок чувствует себя спокойнее в присутствии мамы, не оставляйте его одного и пр.). </a:t>
            </a:r>
            <a:endParaRPr lang="ru-RU" dirty="0" smtClean="0"/>
          </a:p>
          <a:p>
            <a:r>
              <a:rPr lang="ru-RU" dirty="0" smtClean="0"/>
              <a:t>2</a:t>
            </a:r>
            <a:r>
              <a:rPr lang="ru-RU" dirty="0"/>
              <a:t>. Постарайтесь сами не демонстрировать ребенку свои страхи или явный испуг (дети моментально считывают с лиц взрослых эмоции, которыми тут же и заражаются). </a:t>
            </a:r>
            <a:endParaRPr lang="ru-RU" dirty="0" smtClean="0"/>
          </a:p>
          <a:p>
            <a:r>
              <a:rPr lang="ru-RU" dirty="0" smtClean="0"/>
              <a:t>3</a:t>
            </a:r>
            <a:r>
              <a:rPr lang="ru-RU" dirty="0"/>
              <a:t>. Если ребенок боится чего-то (кого-то) конкретного, можете помочь ему эмоционально отреагировать свой страх вовне и тем самым избавиться от него. Страх можно нарисовать, потом сжечь или смять и выбросить. Можно поиграть в персонажей, которых боится ребенок. Если роль страшного персонажа выполняет взрослый, то обязательно ему следует быть добрым (волк, Баба Яга и др.). Психологи единодушно считают игровой метод самым эффективным. </a:t>
            </a:r>
            <a:endParaRPr lang="ru-RU" dirty="0" smtClean="0"/>
          </a:p>
          <a:p>
            <a:r>
              <a:rPr lang="ru-RU" dirty="0" smtClean="0"/>
              <a:t>4</a:t>
            </a:r>
            <a:r>
              <a:rPr lang="ru-RU" dirty="0"/>
              <a:t>. Старайтесь не провоцировать ситуации, вызывающие страхи у ребенка, но если малыш смог преодолеть свой страх, обязательно похвалите его. </a:t>
            </a:r>
            <a:endParaRPr lang="ru-RU" dirty="0" smtClean="0"/>
          </a:p>
          <a:p>
            <a:r>
              <a:rPr lang="ru-RU" dirty="0" smtClean="0"/>
              <a:t>5</a:t>
            </a:r>
            <a:r>
              <a:rPr lang="ru-RU" dirty="0"/>
              <a:t>. Не перегружайте ребенка новыми впечатлениями — поход в гости, зоопарк и театр в один день планировать не надо. </a:t>
            </a:r>
            <a:endParaRPr lang="ru-RU" dirty="0" smtClean="0"/>
          </a:p>
          <a:p>
            <a:r>
              <a:rPr lang="ru-RU" dirty="0" smtClean="0"/>
              <a:t>6</a:t>
            </a:r>
            <a:r>
              <a:rPr lang="ru-RU" dirty="0"/>
              <a:t>. Будьте готовы спокойно и доброжелательно обсуждать все то, чего боится ребенок, избегайте недосказанности. Как известно, отрицательные эмоции могут возникнуть при дефиците информации. </a:t>
            </a:r>
            <a:endParaRPr lang="ru-RU" dirty="0" smtClean="0"/>
          </a:p>
          <a:p>
            <a:r>
              <a:rPr lang="ru-RU" dirty="0" smtClean="0"/>
              <a:t>7</a:t>
            </a:r>
            <a:r>
              <a:rPr lang="ru-RU" dirty="0"/>
              <a:t>. Приобретите какую-либо «храбрую» игрушку. Пусть малыш знает, что храбрый мишка всегда рядом. Чем чаще ребенок видит образцы смелости, тем увереннее в себе он становится. </a:t>
            </a:r>
            <a:endParaRPr lang="ru-RU" dirty="0" smtClean="0"/>
          </a:p>
          <a:p>
            <a:r>
              <a:rPr lang="ru-RU" dirty="0" smtClean="0"/>
              <a:t>8</a:t>
            </a:r>
            <a:r>
              <a:rPr lang="ru-RU" dirty="0"/>
              <a:t>. Не надо чрезмерно опекать ребенка, все время подчеркивая его беспомощность. Это только способствует возникновению страхов. </a:t>
            </a:r>
            <a:endParaRPr lang="ru-RU" dirty="0" smtClean="0"/>
          </a:p>
          <a:p>
            <a:r>
              <a:rPr lang="ru-RU" dirty="0" smtClean="0"/>
              <a:t>9</a:t>
            </a:r>
            <a:r>
              <a:rPr lang="ru-RU" dirty="0"/>
              <a:t>. Непоследовательность и ложь родителей — плохой союзник в борьбе с детскими страхами.</a:t>
            </a:r>
            <a:r>
              <a:rPr lang="ru-RU" dirty="0" smtClean="0"/>
              <a:t/>
            </a:r>
            <a:br>
              <a:rPr lang="ru-RU" dirty="0" smtClean="0"/>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672FECD8-5C49-4044-BC8E-9FDF4899BB30}" type="slidenum">
              <a:rPr lang="ru-RU" smtClean="0"/>
              <a:t>11</a:t>
            </a:fld>
            <a:endParaRPr lang="ru-RU"/>
          </a:p>
        </p:txBody>
      </p:sp>
      <p:sp>
        <p:nvSpPr>
          <p:cNvPr id="2" name="Рамка 1"/>
          <p:cNvSpPr/>
          <p:nvPr/>
        </p:nvSpPr>
        <p:spPr>
          <a:xfrm>
            <a:off x="0" y="0"/>
            <a:ext cx="6858000" cy="9144000"/>
          </a:xfrm>
          <a:prstGeom prst="frame">
            <a:avLst>
              <a:gd name="adj1" fmla="val 2355"/>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350580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111512" y="144966"/>
            <a:ext cx="6568068" cy="8820614"/>
          </a:xfrm>
        </p:spPr>
        <p:txBody>
          <a:bodyPr/>
          <a:lstStyle/>
          <a:p>
            <a:r>
              <a:rPr lang="ru-RU" sz="1600" dirty="0" smtClean="0"/>
              <a:t>                                         </a:t>
            </a:r>
            <a:r>
              <a:rPr lang="ru-RU" sz="1600" b="1" dirty="0" smtClean="0"/>
              <a:t>«</a:t>
            </a:r>
            <a:r>
              <a:rPr lang="ru-RU" sz="1600" b="1" dirty="0"/>
              <a:t>Мама, почему он дерется</a:t>
            </a:r>
            <a:r>
              <a:rPr lang="ru-RU" sz="1600" b="1" dirty="0" smtClean="0"/>
              <a:t>?»</a:t>
            </a:r>
          </a:p>
          <a:p>
            <a:r>
              <a:rPr lang="ru-RU" dirty="0" smtClean="0"/>
              <a:t> </a:t>
            </a:r>
            <a:r>
              <a:rPr lang="ru-RU" dirty="0"/>
              <a:t>Слово «агрессия» (от лат. </a:t>
            </a:r>
            <a:r>
              <a:rPr lang="ru-RU" dirty="0" err="1"/>
              <a:t>aggression</a:t>
            </a:r>
            <a:r>
              <a:rPr lang="ru-RU" dirty="0"/>
              <a:t> — нападение) — это разрушающее и враждебное поведение в отношении окружающих людей. Агрессивность — черта личности, которая, с одной стороны, определяется врожденными особенностями темперамента ребенка, а с другой — стилем общения и воспитания в семье. Агрессивность помимо отрицательных черт (раздражительность, обидчивость, негативизм и пр.) имеет и положительные стороны: независимость, самостоятельность, активность, умение достигать целей, уверенность, инициативность и др. К сожалению, маленькие дети в силу своей импульсивности, неумения контролировать себя демонстрируют в большей степени отрицательные стороны агрессивности. Маленький ребенок бессознательно проявляет агрессию, за которой могут стоять неумелые попытки начать общение со сверстниками. Жесткая, авторитарная мать, чрезмерно критичная и требовательная и нередко использующая в процессе воспитания телесные наказания, будет иметь либо чрезмерно застенчивого ребенка, либо очень агрессивного. Родители, которые уделяют очень мало внимания активному неугомонному ребенку, также рискуют столкнуться с проблемой детской агрессивности. Во время агрессивных вспышек на ребенка бесполезно как-либо воздействовать, разумнее учить его выплескивать агрессию социально приемлемым способом.</a:t>
            </a:r>
            <a:r>
              <a:rPr lang="ru-RU" dirty="0" smtClean="0"/>
              <a:t/>
            </a:r>
            <a:br>
              <a:rPr lang="ru-RU" dirty="0" smtClean="0"/>
            </a:br>
            <a:endParaRPr lang="ru-RU" dirty="0"/>
          </a:p>
          <a:p>
            <a:r>
              <a:rPr lang="ru-RU" sz="1600" b="1" dirty="0" smtClean="0"/>
              <a:t>                        Как можно помочь агрессивному малышу:</a:t>
            </a:r>
            <a:endParaRPr lang="ru-RU" sz="1600" dirty="0" smtClean="0"/>
          </a:p>
          <a:p>
            <a:r>
              <a:rPr lang="ru-RU" dirty="0" smtClean="0"/>
              <a:t>                                       </a:t>
            </a:r>
            <a:endParaRPr lang="ru-RU" sz="1600" b="1" dirty="0" smtClean="0"/>
          </a:p>
          <a:p>
            <a:r>
              <a:rPr lang="ru-RU" dirty="0" smtClean="0"/>
              <a:t> </a:t>
            </a:r>
            <a:r>
              <a:rPr lang="ru-RU" dirty="0"/>
              <a:t>1. Прежде всего, такому ребенку требуется постоянное доброжелательное внимание. </a:t>
            </a:r>
            <a:endParaRPr lang="ru-RU" dirty="0" smtClean="0"/>
          </a:p>
          <a:p>
            <a:r>
              <a:rPr lang="ru-RU" dirty="0" smtClean="0"/>
              <a:t>2</a:t>
            </a:r>
            <a:r>
              <a:rPr lang="ru-RU" dirty="0"/>
              <a:t>. Важно поддерживать любые положительные действия и качества агрессивного ребенка, ведь он привык к порицанию, которое только подкрепляет агрессивности. </a:t>
            </a:r>
            <a:endParaRPr lang="ru-RU" dirty="0" smtClean="0"/>
          </a:p>
          <a:p>
            <a:r>
              <a:rPr lang="ru-RU" dirty="0" smtClean="0"/>
              <a:t>3</a:t>
            </a:r>
            <a:r>
              <a:rPr lang="ru-RU" dirty="0"/>
              <a:t>. Необходимо предложить ребенку приемлемые способы выражения гнева и раздражения: поиграть в игру — кто громче кричит; поощрять бои с боксерской грушей, смять и выбросить бумажную фигурку обидчика, устроить морской бой в ванной, стреляя в корабли противника из рогатки и пр. </a:t>
            </a:r>
            <a:endParaRPr lang="ru-RU" dirty="0" smtClean="0"/>
          </a:p>
          <a:p>
            <a:r>
              <a:rPr lang="ru-RU" dirty="0" smtClean="0"/>
              <a:t>4</a:t>
            </a:r>
            <a:r>
              <a:rPr lang="ru-RU" dirty="0"/>
              <a:t>. Чаще рассказывайте ребенку о вашем детстве и трудных ситуациях, как вы справлялись с ними, что переживали, о победах и поражениях. </a:t>
            </a:r>
            <a:endParaRPr lang="ru-RU" dirty="0" smtClean="0"/>
          </a:p>
          <a:p>
            <a:r>
              <a:rPr lang="ru-RU" dirty="0" smtClean="0"/>
              <a:t>5</a:t>
            </a:r>
            <a:r>
              <a:rPr lang="ru-RU" dirty="0"/>
              <a:t>. Говорите ребенку о своих чувствах, желаниях: «Мне неприятно, что ты бросил свою одежду, забыв ее аккуратно сложить», «Я сейчас чувствую себя уставшей, посижу немного одна, потом поиграем вместе» и пр. </a:t>
            </a:r>
            <a:endParaRPr lang="ru-RU" dirty="0" smtClean="0"/>
          </a:p>
          <a:p>
            <a:r>
              <a:rPr lang="ru-RU" dirty="0" smtClean="0"/>
              <a:t>6</a:t>
            </a:r>
            <a:r>
              <a:rPr lang="ru-RU" dirty="0"/>
              <a:t>. Старайтесь управлять собственными негативными эмоциями. Если в семье принято снимать напряжение скандалами и криками, то агрессивность может стать устойчивой чертой личности ребенка. </a:t>
            </a:r>
            <a:endParaRPr lang="ru-RU" dirty="0" smtClean="0"/>
          </a:p>
          <a:p>
            <a:r>
              <a:rPr lang="ru-RU" dirty="0" smtClean="0"/>
              <a:t>7</a:t>
            </a:r>
            <a:r>
              <a:rPr lang="ru-RU" dirty="0"/>
              <a:t>. Заранее настройте ребенка на неприятную или просто новую ситуацию, будь то поход к врачу или в гости. </a:t>
            </a:r>
            <a:endParaRPr lang="ru-RU" dirty="0" smtClean="0"/>
          </a:p>
          <a:p>
            <a:r>
              <a:rPr lang="ru-RU" dirty="0" smtClean="0"/>
              <a:t>8</a:t>
            </a:r>
            <a:r>
              <a:rPr lang="ru-RU" dirty="0"/>
              <a:t>. Поскольку агрессивные дети часто страдают мышечными зажимами, напряжены, старайтесь чаще играть с ними в подвижные игры, которые позволяют сбросить мышечное напряжение. </a:t>
            </a:r>
            <a:endParaRPr lang="ru-RU" dirty="0" smtClean="0"/>
          </a:p>
          <a:p>
            <a:r>
              <a:rPr lang="ru-RU" dirty="0" smtClean="0"/>
              <a:t>9</a:t>
            </a:r>
            <a:r>
              <a:rPr lang="ru-RU" dirty="0"/>
              <a:t>. Купите ребенку краски, которыми безвредно рисовать руками. Через рисунок ребенок выплескивает свои эмоции, снимает напряжение. </a:t>
            </a:r>
            <a:endParaRPr lang="ru-RU" dirty="0" smtClean="0"/>
          </a:p>
          <a:p>
            <a:endParaRPr lang="ru-RU" dirty="0"/>
          </a:p>
          <a:p>
            <a:r>
              <a:rPr lang="ru-RU" dirty="0" smtClean="0"/>
              <a:t>Помните</a:t>
            </a:r>
            <a:r>
              <a:rPr lang="ru-RU" dirty="0"/>
              <a:t>, что нельзя загонять гневные чувства внутрь. Ругая ребенка, сдерживая его враждебное поведение, вы ухудшаете его нервно-психическое и соматическое состояние. Эмоции, загнанные внутрь, усиливают стрессовое состояние и приводят к неврозу.</a:t>
            </a:r>
            <a:r>
              <a:rPr lang="ru-RU" dirty="0" smtClean="0"/>
              <a:t/>
            </a:r>
            <a:br>
              <a:rPr lang="ru-RU" dirty="0" smtClean="0"/>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672FECD8-5C49-4044-BC8E-9FDF4899BB30}" type="slidenum">
              <a:rPr lang="ru-RU" smtClean="0"/>
              <a:t>12</a:t>
            </a:fld>
            <a:endParaRPr lang="ru-RU"/>
          </a:p>
        </p:txBody>
      </p:sp>
      <p:sp>
        <p:nvSpPr>
          <p:cNvPr id="2" name="Рамка 1"/>
          <p:cNvSpPr/>
          <p:nvPr/>
        </p:nvSpPr>
        <p:spPr>
          <a:xfrm>
            <a:off x="0" y="0"/>
            <a:ext cx="6856413" cy="9144000"/>
          </a:xfrm>
          <a:prstGeom prst="frame">
            <a:avLst>
              <a:gd name="adj1" fmla="val 2208"/>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560448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144966" y="78059"/>
            <a:ext cx="6512312" cy="8932126"/>
          </a:xfrm>
          <a:noFill/>
        </p:spPr>
        <p:txBody>
          <a:bodyPr/>
          <a:lstStyle/>
          <a:p>
            <a:r>
              <a:rPr lang="ru-RU" sz="1800" b="1" dirty="0" smtClean="0"/>
              <a:t>                           </a:t>
            </a:r>
            <a:endParaRPr lang="ru-RU" sz="1800" b="1" dirty="0" smtClean="0"/>
          </a:p>
          <a:p>
            <a:pPr algn="ctr"/>
            <a:r>
              <a:rPr lang="ru-RU" sz="1800" b="1" dirty="0" smtClean="0"/>
              <a:t> </a:t>
            </a:r>
            <a:r>
              <a:rPr lang="ru-RU" sz="1800" b="1" dirty="0" smtClean="0"/>
              <a:t>Что </a:t>
            </a:r>
            <a:r>
              <a:rPr lang="ru-RU" sz="1800" b="1" dirty="0"/>
              <a:t>должен уметь ребенок 2 – 3 лет</a:t>
            </a:r>
            <a:r>
              <a:rPr lang="ru-RU" sz="1800" b="1" dirty="0" smtClean="0"/>
              <a:t>.</a:t>
            </a:r>
          </a:p>
          <a:p>
            <a:r>
              <a:rPr lang="ru-RU" sz="1600" b="1" dirty="0" smtClean="0"/>
              <a:t> </a:t>
            </a:r>
            <a:r>
              <a:rPr lang="ru-RU" sz="1600" b="1" dirty="0"/>
              <a:t>Развитие речи</a:t>
            </a:r>
            <a:r>
              <a:rPr lang="ru-RU" sz="1600" b="1" dirty="0" smtClean="0"/>
              <a:t>:</a:t>
            </a:r>
          </a:p>
          <a:p>
            <a:endParaRPr lang="ru-RU" sz="1600" dirty="0"/>
          </a:p>
          <a:p>
            <a:r>
              <a:rPr lang="ru-RU" dirty="0" smtClean="0"/>
              <a:t> </a:t>
            </a:r>
            <a:r>
              <a:rPr lang="ru-RU" dirty="0"/>
              <a:t>понимать короткий рассказ (без показа действий) о знакомых событиях</a:t>
            </a:r>
            <a:r>
              <a:rPr lang="ru-RU" dirty="0" smtClean="0"/>
              <a:t>;</a:t>
            </a:r>
          </a:p>
          <a:p>
            <a:r>
              <a:rPr lang="ru-RU" dirty="0" smtClean="0"/>
              <a:t> </a:t>
            </a:r>
            <a:r>
              <a:rPr lang="ru-RU" dirty="0"/>
              <a:t>отвечать на вопросы об этих </a:t>
            </a:r>
            <a:r>
              <a:rPr lang="ru-RU" dirty="0" smtClean="0"/>
              <a:t>событиях</a:t>
            </a:r>
          </a:p>
          <a:p>
            <a:r>
              <a:rPr lang="ru-RU" dirty="0" smtClean="0"/>
              <a:t> </a:t>
            </a:r>
          </a:p>
          <a:p>
            <a:r>
              <a:rPr lang="ru-RU" dirty="0" smtClean="0"/>
              <a:t>выполнять </a:t>
            </a:r>
            <a:r>
              <a:rPr lang="ru-RU" dirty="0"/>
              <a:t>до 3 поручений (возьми, отнеси, положи</a:t>
            </a:r>
            <a:r>
              <a:rPr lang="ru-RU" dirty="0" smtClean="0"/>
              <a:t>)</a:t>
            </a:r>
          </a:p>
          <a:p>
            <a:endParaRPr lang="ru-RU" dirty="0" smtClean="0"/>
          </a:p>
          <a:p>
            <a:r>
              <a:rPr lang="ru-RU" dirty="0" smtClean="0"/>
              <a:t> </a:t>
            </a:r>
            <a:r>
              <a:rPr lang="ru-RU" dirty="0"/>
              <a:t>называть детали лица (губы, зубки, язык, лоб, ушки, щёки и др.) и тела (руки, ноги, спина и др.) </a:t>
            </a:r>
            <a:endParaRPr lang="ru-RU" dirty="0" smtClean="0"/>
          </a:p>
          <a:p>
            <a:endParaRPr lang="ru-RU" dirty="0" smtClean="0"/>
          </a:p>
          <a:p>
            <a:r>
              <a:rPr lang="ru-RU" dirty="0" smtClean="0"/>
              <a:t>использовать </a:t>
            </a:r>
            <a:r>
              <a:rPr lang="ru-RU" dirty="0"/>
              <a:t>предложения из 2-3 </a:t>
            </a:r>
            <a:r>
              <a:rPr lang="ru-RU" dirty="0" smtClean="0"/>
              <a:t>слов</a:t>
            </a:r>
          </a:p>
          <a:p>
            <a:endParaRPr lang="ru-RU" dirty="0"/>
          </a:p>
          <a:p>
            <a:r>
              <a:rPr lang="ru-RU" dirty="0" smtClean="0"/>
              <a:t> </a:t>
            </a:r>
            <a:r>
              <a:rPr lang="ru-RU" dirty="0"/>
              <a:t>употреблять в речи прилагательные, местоимения, </a:t>
            </a:r>
            <a:r>
              <a:rPr lang="ru-RU" dirty="0" smtClean="0"/>
              <a:t>предлоги</a:t>
            </a:r>
          </a:p>
          <a:p>
            <a:endParaRPr lang="ru-RU" dirty="0"/>
          </a:p>
          <a:p>
            <a:r>
              <a:rPr lang="ru-RU" dirty="0" smtClean="0"/>
              <a:t> </a:t>
            </a:r>
            <a:r>
              <a:rPr lang="ru-RU" dirty="0"/>
              <a:t>называть предметы по </a:t>
            </a:r>
            <a:r>
              <a:rPr lang="ru-RU" dirty="0" smtClean="0"/>
              <a:t>картинкам</a:t>
            </a:r>
          </a:p>
          <a:p>
            <a:endParaRPr lang="ru-RU" dirty="0"/>
          </a:p>
          <a:p>
            <a:r>
              <a:rPr lang="ru-RU" dirty="0" smtClean="0"/>
              <a:t> </a:t>
            </a:r>
            <a:r>
              <a:rPr lang="ru-RU" dirty="0"/>
              <a:t>говорить «до свидания», «пока», «спасибо», «здравствуй</a:t>
            </a:r>
            <a:r>
              <a:rPr lang="ru-RU" dirty="0" smtClean="0"/>
              <a:t>»</a:t>
            </a:r>
          </a:p>
          <a:p>
            <a:endParaRPr lang="ru-RU" dirty="0"/>
          </a:p>
          <a:p>
            <a:r>
              <a:rPr lang="ru-RU" dirty="0" smtClean="0"/>
              <a:t> </a:t>
            </a:r>
            <a:r>
              <a:rPr lang="ru-RU" sz="1600" b="1" dirty="0"/>
              <a:t>Сенсорное развитие</a:t>
            </a:r>
            <a:r>
              <a:rPr lang="ru-RU" dirty="0" smtClean="0"/>
              <a:t>:</a:t>
            </a:r>
          </a:p>
          <a:p>
            <a:endParaRPr lang="ru-RU" dirty="0"/>
          </a:p>
          <a:p>
            <a:r>
              <a:rPr lang="ru-RU" dirty="0" smtClean="0"/>
              <a:t> </a:t>
            </a:r>
            <a:r>
              <a:rPr lang="ru-RU" dirty="0"/>
              <a:t>соотносить объемную геометрическую фигуру с плоскостным изображением, накладывать на </a:t>
            </a:r>
            <a:r>
              <a:rPr lang="ru-RU" dirty="0" smtClean="0"/>
              <a:t>образец</a:t>
            </a:r>
          </a:p>
          <a:p>
            <a:endParaRPr lang="ru-RU" dirty="0"/>
          </a:p>
          <a:p>
            <a:r>
              <a:rPr lang="ru-RU" dirty="0" smtClean="0"/>
              <a:t> </a:t>
            </a:r>
            <a:r>
              <a:rPr lang="ru-RU" dirty="0"/>
              <a:t>группировать предметы по форме (круги, квадраты, треугольники</a:t>
            </a:r>
            <a:r>
              <a:rPr lang="ru-RU" dirty="0" smtClean="0"/>
              <a:t>)</a:t>
            </a:r>
          </a:p>
          <a:p>
            <a:endParaRPr lang="ru-RU" dirty="0"/>
          </a:p>
          <a:p>
            <a:r>
              <a:rPr lang="ru-RU" dirty="0" smtClean="0"/>
              <a:t> </a:t>
            </a:r>
            <a:r>
              <a:rPr lang="ru-RU" dirty="0"/>
              <a:t>выделять величину предмета в сравнении (большой, поменьше, маленький</a:t>
            </a:r>
            <a:r>
              <a:rPr lang="ru-RU" dirty="0" smtClean="0"/>
              <a:t>)</a:t>
            </a:r>
          </a:p>
          <a:p>
            <a:endParaRPr lang="ru-RU" dirty="0"/>
          </a:p>
          <a:p>
            <a:r>
              <a:rPr lang="ru-RU" dirty="0" smtClean="0"/>
              <a:t> </a:t>
            </a:r>
            <a:r>
              <a:rPr lang="ru-RU" dirty="0"/>
              <a:t>различать 3-4 цвета, подбирать цвета по образцу, называть </a:t>
            </a:r>
            <a:r>
              <a:rPr lang="ru-RU" dirty="0" smtClean="0"/>
              <a:t>их</a:t>
            </a:r>
          </a:p>
          <a:p>
            <a:endParaRPr lang="ru-RU" dirty="0"/>
          </a:p>
          <a:p>
            <a:r>
              <a:rPr lang="ru-RU" dirty="0" smtClean="0"/>
              <a:t> </a:t>
            </a:r>
            <a:r>
              <a:rPr lang="ru-RU" dirty="0"/>
              <a:t>различать качества предмета: тяжелый – легкий; мягкий – твердый; учить различать температуру: холодный – </a:t>
            </a:r>
            <a:r>
              <a:rPr lang="ru-RU" dirty="0" smtClean="0"/>
              <a:t>теплый</a:t>
            </a:r>
          </a:p>
          <a:p>
            <a:endParaRPr lang="ru-RU" dirty="0"/>
          </a:p>
          <a:p>
            <a:r>
              <a:rPr lang="ru-RU" sz="1600" b="1" dirty="0" smtClean="0"/>
              <a:t> </a:t>
            </a:r>
            <a:r>
              <a:rPr lang="ru-RU" sz="1600" b="1" dirty="0"/>
              <a:t>Развитие бытовых навыков</a:t>
            </a:r>
            <a:r>
              <a:rPr lang="ru-RU" sz="1600" b="1" dirty="0" smtClean="0"/>
              <a:t>:</a:t>
            </a:r>
          </a:p>
          <a:p>
            <a:endParaRPr lang="ru-RU" dirty="0"/>
          </a:p>
          <a:p>
            <a:r>
              <a:rPr lang="ru-RU" dirty="0" smtClean="0"/>
              <a:t> </a:t>
            </a:r>
            <a:r>
              <a:rPr lang="ru-RU" dirty="0"/>
              <a:t>есть аккуратно, не </a:t>
            </a:r>
            <a:r>
              <a:rPr lang="ru-RU" dirty="0" smtClean="0"/>
              <a:t>обливаясь</a:t>
            </a:r>
          </a:p>
          <a:p>
            <a:endParaRPr lang="ru-RU" dirty="0"/>
          </a:p>
          <a:p>
            <a:r>
              <a:rPr lang="ru-RU" dirty="0" smtClean="0"/>
              <a:t> </a:t>
            </a:r>
            <a:r>
              <a:rPr lang="ru-RU" dirty="0"/>
              <a:t>при умывании тереть ладони, части лица, вытираться полотенцем, носовым </a:t>
            </a:r>
            <a:r>
              <a:rPr lang="ru-RU" dirty="0" smtClean="0"/>
              <a:t>платком</a:t>
            </a:r>
          </a:p>
          <a:p>
            <a:endParaRPr lang="ru-RU" dirty="0"/>
          </a:p>
          <a:p>
            <a:r>
              <a:rPr lang="ru-RU" dirty="0" smtClean="0"/>
              <a:t> </a:t>
            </a:r>
            <a:r>
              <a:rPr lang="ru-RU" dirty="0"/>
              <a:t>самостоятельно одеваться (натягивать носочки, шапку, обуваться</a:t>
            </a:r>
            <a:r>
              <a:rPr lang="ru-RU" dirty="0" smtClean="0"/>
              <a:t>)</a:t>
            </a:r>
          </a:p>
          <a:p>
            <a:endParaRPr lang="ru-RU" dirty="0"/>
          </a:p>
          <a:p>
            <a:r>
              <a:rPr lang="ru-RU" dirty="0" smtClean="0"/>
              <a:t> </a:t>
            </a:r>
            <a:r>
              <a:rPr lang="ru-RU" dirty="0"/>
              <a:t>частично </a:t>
            </a:r>
            <a:r>
              <a:rPr lang="ru-RU" dirty="0" smtClean="0"/>
              <a:t>раздеваться</a:t>
            </a:r>
          </a:p>
          <a:p>
            <a:endParaRPr lang="ru-RU" dirty="0"/>
          </a:p>
          <a:p>
            <a:r>
              <a:rPr lang="ru-RU" dirty="0" smtClean="0"/>
              <a:t> </a:t>
            </a:r>
            <a:r>
              <a:rPr lang="ru-RU" dirty="0"/>
              <a:t>складывать на место одежду, обувь, посуду, </a:t>
            </a:r>
            <a:r>
              <a:rPr lang="ru-RU" dirty="0" smtClean="0"/>
              <a:t>игрушки</a:t>
            </a:r>
          </a:p>
          <a:p>
            <a:endParaRPr lang="ru-RU" dirty="0"/>
          </a:p>
          <a:p>
            <a:r>
              <a:rPr lang="ru-RU" dirty="0" smtClean="0"/>
              <a:t> </a:t>
            </a:r>
            <a:r>
              <a:rPr lang="ru-RU" dirty="0"/>
              <a:t>регулирует отправление физиологических потребностей</a:t>
            </a:r>
            <a:r>
              <a:rPr lang="ru-RU" dirty="0" smtClean="0"/>
              <a:t/>
            </a:r>
            <a:br>
              <a:rPr lang="ru-RU" dirty="0" smtClean="0"/>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672FECD8-5C49-4044-BC8E-9FDF4899BB30}" type="slidenum">
              <a:rPr lang="ru-RU" smtClean="0"/>
              <a:t>13</a:t>
            </a:fld>
            <a:endParaRPr lang="ru-RU"/>
          </a:p>
        </p:txBody>
      </p:sp>
      <p:sp>
        <p:nvSpPr>
          <p:cNvPr id="2" name="Рамка 1"/>
          <p:cNvSpPr/>
          <p:nvPr/>
        </p:nvSpPr>
        <p:spPr>
          <a:xfrm>
            <a:off x="1587" y="-27878"/>
            <a:ext cx="6856413" cy="9144000"/>
          </a:xfrm>
          <a:prstGeom prst="frame">
            <a:avLst>
              <a:gd name="adj1" fmla="val 3223"/>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323766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0"/>
          </p:nvPr>
        </p:nvSpPr>
        <p:spPr/>
        <p:txBody>
          <a:bodyPr/>
          <a:lstStyle/>
          <a:p>
            <a:fld id="{672FECD8-5C49-4044-BC8E-9FDF4899BB30}" type="slidenum">
              <a:rPr lang="ru-RU" smtClean="0"/>
              <a:t>2</a:t>
            </a:fld>
            <a:endParaRPr lang="ru-RU"/>
          </a:p>
        </p:txBody>
      </p:sp>
      <p:sp>
        <p:nvSpPr>
          <p:cNvPr id="5" name="Образ слайда 1"/>
          <p:cNvSpPr>
            <a:spLocks noGrp="1" noRot="1" noChangeAspect="1"/>
          </p:cNvSpPr>
          <p:nvPr>
            <p:ph type="body" idx="1"/>
          </p:nvPr>
        </p:nvSpPr>
        <p:spPr>
          <a:xfrm>
            <a:off x="379413" y="166688"/>
            <a:ext cx="6132512" cy="8604250"/>
          </a:xfrm>
        </p:spPr>
        <p:txBody>
          <a:bodyPr/>
          <a:lstStyle/>
          <a:p>
            <a:endParaRPr lang="ru-RU" dirty="0" smtClean="0"/>
          </a:p>
          <a:p>
            <a:endParaRPr lang="ru-RU" dirty="0"/>
          </a:p>
          <a:p>
            <a:endParaRPr lang="ru-RU" dirty="0" smtClean="0"/>
          </a:p>
          <a:p>
            <a:r>
              <a:rPr lang="ru-RU" dirty="0" smtClean="0"/>
              <a:t>Мы </a:t>
            </a:r>
            <a:r>
              <a:rPr lang="ru-RU" dirty="0"/>
              <a:t>всегда рядом со своим ребенком, и немудрено, что иногда мы не успеваем за временем и воспринимаем его так, как будто он все еще тот малыш, каким был полгода назад. Мы продолжаем общаться с ним как с младенцем, делать за него то, с чем он уже может справиться самостоятельно. Но бывает и так, что мы опережаем события и нам кажется, будто ребенок уже достаточно взрослый, чтобы подолгу заниматься, быть усидчивым, ответственным, исполнительным, хотя на самом деле он еще совсем не готов к этому. Вот почему очень важно знать о возрастных особенностях ребенка, его возможностях и потребностях, а также быть готовым к изменениям в его характере или типе поведения, которые становятся особенно очевидными в период возрастных кризисов. Чтобы не выдвигать ребенку непосильные требования, и в то же время не отставать от его реальных возможностей, надо знать о характерных возрастных особенностях...</a:t>
            </a:r>
            <a:r>
              <a:rPr lang="ru-RU" dirty="0" smtClean="0"/>
              <a:t/>
            </a:r>
            <a:br>
              <a:rPr lang="ru-RU" dirty="0" smtClean="0"/>
            </a:br>
            <a:endParaRPr lang="ru-RU" dirty="0" smtClean="0"/>
          </a:p>
          <a:p>
            <a:r>
              <a:rPr lang="ru-RU" dirty="0"/>
              <a:t>В возрасте 2 – 3 лет малыш еще не может управлять собой по собственному желанию, его поведение носит непроизвольный характер. Он очень эмоционален, однако его эмоции непостоянны, его легко отвлечь, переключить с одного эмоционального состояния на другое. Теперь ребенку уже нужно объяснять правила поведения, да он и сам стремится быть хорошим и во всем походить на вас. Постоянно следите за тем, чтобы ваши слова не расходились с вашими поступками. Ребенок все видит, все слышит, все запоминает и подражает вам в каждой мелочи. На третьем году ребенок может самостоятельно одеться, раздеться, умыться; рисовать карандашом, застегивать пуговицы, есть аккуратно и пользоваться столовыми приборами. Иногда дети 2-3 лет отказываются от самостоятельных действий, требуя, чтобы их кормили, одевали и т.д. Необходимо понять причины такого поведения: если это каприз - проявите твердость, если ребенку стало скучно - своевременно усложните требования к нему. Не задерживайтесь на том, что уже усвоено ребенком, идите дальше. А может быть, ребенку не хватает вашей любви, он ревнует вас и подсознательно стремится стать "маленьким", беспомощным, вернуть то время, когда мама принадлежала только ему. Третий год в жизни ребенка называют кризисным (кризис 3 лет), так как он является переломным с точки зрения осознания ребенком себя как личности. Он сознательно говорит "я": "Я не хочу, я не буду!" Малыш становится иногда упрямым. Часто это происходит оттого, что его не поняли, оскорбили, унизили. Нельзя в этом возрасте шлепать ребенка, так как он становится обидчивым. Теперь ребенку нужно все разъяснять. Без умения договориться с ребенком, ваша жизнь может стать очень трудной, а в ребенке будут формироваться неблагоприятные черты характера. Ребенок со сломленным "я", возможно, и станет послушным; он будет во всем подчиняться вам, а когда выйдет из-под вашего "крыла", будет искать другое, и еще не известно, окажется ли оно столь же добрым и любящим. Но в любом случае вырастит человек со слабой волей, со сломленным достоинством, с комплексами неполноценности. </a:t>
            </a:r>
            <a:r>
              <a:rPr lang="ru-RU" dirty="0" smtClean="0"/>
              <a:t/>
            </a:r>
            <a:br>
              <a:rPr lang="ru-RU" dirty="0" smtClean="0"/>
            </a:br>
            <a:endParaRPr lang="ru-RU" dirty="0"/>
          </a:p>
        </p:txBody>
      </p:sp>
      <p:sp>
        <p:nvSpPr>
          <p:cNvPr id="2" name="Рамка 1"/>
          <p:cNvSpPr/>
          <p:nvPr/>
        </p:nvSpPr>
        <p:spPr>
          <a:xfrm>
            <a:off x="0" y="0"/>
            <a:ext cx="6856413" cy="9144000"/>
          </a:xfrm>
          <a:prstGeom prst="frame">
            <a:avLst>
              <a:gd name="adj1" fmla="val 4383"/>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188352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0"/>
          </p:nvPr>
        </p:nvSpPr>
        <p:spPr/>
        <p:txBody>
          <a:bodyPr/>
          <a:lstStyle/>
          <a:p>
            <a:fld id="{672FECD8-5C49-4044-BC8E-9FDF4899BB30}" type="slidenum">
              <a:rPr lang="ru-RU" smtClean="0"/>
              <a:t>3</a:t>
            </a:fld>
            <a:endParaRPr lang="ru-RU"/>
          </a:p>
        </p:txBody>
      </p:sp>
      <p:sp>
        <p:nvSpPr>
          <p:cNvPr id="5" name="Образ слайда 1"/>
          <p:cNvSpPr>
            <a:spLocks noGrp="1" noRot="1" noChangeAspect="1"/>
          </p:cNvSpPr>
          <p:nvPr>
            <p:ph type="body" idx="1"/>
          </p:nvPr>
        </p:nvSpPr>
        <p:spPr>
          <a:xfrm>
            <a:off x="170207" y="250894"/>
            <a:ext cx="6423025" cy="8732837"/>
          </a:xfrm>
        </p:spPr>
        <p:txBody>
          <a:bodyPr/>
          <a:lstStyle/>
          <a:p>
            <a:endParaRPr lang="ru-RU" sz="1600" dirty="0" smtClean="0"/>
          </a:p>
          <a:p>
            <a:endParaRPr lang="ru-RU" sz="1600" dirty="0"/>
          </a:p>
          <a:p>
            <a:r>
              <a:rPr lang="ru-RU" sz="1600" dirty="0" smtClean="0"/>
              <a:t>Старайтесь </a:t>
            </a:r>
            <a:r>
              <a:rPr lang="ru-RU" sz="1600" dirty="0"/>
              <a:t>уважать желания, настроения, интересы своего ребенка, но в пределах разумного. Активно развивается речь ребенка. Если вы правильно занимались с ребенком, то он, конечно, хорошо понимает вас, разговаривает все лучше и лучше. Ребенок употребляет почти все части речи, хотя не всегда правильно. Звукопроизношение становится более совершенным, но все еще с некоторыми дефектами. Однако родители уже не должны умиляться этому, а тактично поправлять ребенка. В этом возрасте речь ребенка становится основным средством общения не только со взрослыми, но и с детьми. Характерной особенностью речи ребенка 2-3 лет является постоянное проговаривание, сопровождение речью всех действий, игровых ситуаций. Такое впечатление, что ребенок не замолкает ни на секунду. Это часто раздражает родителей, и они даже пытаются остановить этот речевой поток. Делать этого ни в коем случае нельзя, ведь ребенок неосознанно тренирует речевую функцию. Требуют большого терпения и многочисленные вопросы ребенка: как, зачем, когда, почему? Если вы отвечаете, глубоко вникая в то, что ребенка заинтересовало, - глубоко мыслить будет и он; отвечаете поверхностно, отмахнувшись, - поверхностен и он будет. Эти детские вопросы означают скачок в интеллектуальном развитии: ребенок сравнивает, сопоставляет, обобщает, запоминает. К концу третьего года жизни любимыми играми детей становятся ролевые игры. Ребенок принимает на себя определенную роль, изображая из себя маму, папу, воспитательницу, и в точности повторяет позу, жесты, мимику, речь. Поэтому в присутствии ребенка обращайте внимание на свое поведение, на свою речь, жесты и т. д. Ведь недаром говорят, что дети - зеркало взрослых. Наличие ролевой игры является показателем новой ступени в умственном развитии малыша.</a:t>
            </a:r>
            <a:r>
              <a:rPr lang="ru-RU" sz="1600" dirty="0" smtClean="0"/>
              <a:t/>
            </a:r>
            <a:br>
              <a:rPr lang="ru-RU" sz="1600" dirty="0" smtClean="0"/>
            </a:br>
            <a:r>
              <a:rPr lang="ru-RU" sz="1600" dirty="0" smtClean="0"/>
              <a:t/>
            </a:r>
            <a:br>
              <a:rPr lang="ru-RU" sz="1600" dirty="0" smtClean="0"/>
            </a:br>
            <a:endParaRPr lang="ru-RU" sz="1600" dirty="0" smtClean="0"/>
          </a:p>
          <a:p>
            <a:r>
              <a:rPr lang="ru-RU" dirty="0" smtClean="0"/>
              <a:t/>
            </a:r>
            <a:br>
              <a:rPr lang="ru-RU" dirty="0" smtClean="0"/>
            </a:br>
            <a:r>
              <a:rPr lang="ru-RU" dirty="0" smtClean="0"/>
              <a:t/>
            </a:r>
            <a:br>
              <a:rPr lang="ru-RU" dirty="0" smtClean="0"/>
            </a:br>
            <a:endParaRPr lang="ru-RU" dirty="0"/>
          </a:p>
        </p:txBody>
      </p:sp>
      <p:sp>
        <p:nvSpPr>
          <p:cNvPr id="2" name="Рамка 1"/>
          <p:cNvSpPr/>
          <p:nvPr/>
        </p:nvSpPr>
        <p:spPr>
          <a:xfrm>
            <a:off x="0" y="0"/>
            <a:ext cx="6858000" cy="9144000"/>
          </a:xfrm>
          <a:prstGeom prst="frame">
            <a:avLst>
              <a:gd name="adj1" fmla="val 3080"/>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4098624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167269" y="211872"/>
            <a:ext cx="6501160" cy="8753708"/>
          </a:xfrm>
        </p:spPr>
        <p:txBody>
          <a:bodyPr/>
          <a:lstStyle/>
          <a:p>
            <a:r>
              <a:rPr lang="ru-RU" sz="1800" dirty="0" smtClean="0"/>
              <a:t>                                 </a:t>
            </a:r>
            <a:r>
              <a:rPr lang="ru-RU" sz="1800" b="1" dirty="0" smtClean="0"/>
              <a:t>Вам </a:t>
            </a:r>
            <a:r>
              <a:rPr lang="ru-RU" sz="1800" b="1" dirty="0"/>
              <a:t>как родителям </a:t>
            </a:r>
            <a:r>
              <a:rPr lang="ru-RU" sz="1800" b="1" dirty="0" smtClean="0"/>
              <a:t>важно</a:t>
            </a:r>
            <a:r>
              <a:rPr lang="en-US" sz="1800" b="1" dirty="0" smtClean="0"/>
              <a:t>:</a:t>
            </a:r>
          </a:p>
          <a:p>
            <a:endParaRPr lang="en-US" dirty="0"/>
          </a:p>
          <a:p>
            <a:endParaRPr lang="en-US" dirty="0" smtClean="0"/>
          </a:p>
          <a:p>
            <a:r>
              <a:rPr lang="ru-RU" sz="1600" dirty="0"/>
              <a:t>П</a:t>
            </a:r>
            <a:r>
              <a:rPr lang="ru-RU" sz="1600" dirty="0" smtClean="0"/>
              <a:t>онимать</a:t>
            </a:r>
            <a:r>
              <a:rPr lang="ru-RU" sz="1600" dirty="0"/>
              <a:t>, что энергичный и активный ребенок — это естественно, хотя и утомительно. Поэтому вам нужно по возможности организовывать безопасное пространство, в котором малыш мог бы беспрепятственно </a:t>
            </a:r>
            <a:r>
              <a:rPr lang="ru-RU" sz="1600" b="1" dirty="0"/>
              <a:t>использовать свою энергию для подвижных игр</a:t>
            </a:r>
            <a:r>
              <a:rPr lang="ru-RU" sz="1600" dirty="0"/>
              <a:t>. Будет прекрасно, если именно вы будете его партнером по </a:t>
            </a:r>
            <a:r>
              <a:rPr lang="ru-RU" sz="1600" dirty="0" smtClean="0"/>
              <a:t>игре.</a:t>
            </a:r>
          </a:p>
          <a:p>
            <a:endParaRPr lang="ru-RU" sz="1600" dirty="0" smtClean="0"/>
          </a:p>
          <a:p>
            <a:r>
              <a:rPr lang="ru-RU" sz="1600" dirty="0" smtClean="0"/>
              <a:t> </a:t>
            </a:r>
            <a:r>
              <a:rPr lang="ru-RU" sz="1600" dirty="0"/>
              <a:t>Предоставить ребенку возможность </a:t>
            </a:r>
            <a:r>
              <a:rPr lang="ru-RU" sz="1600" b="1" dirty="0"/>
              <a:t>играть с мелким материалом</a:t>
            </a:r>
            <a:r>
              <a:rPr lang="ru-RU" sz="1600" dirty="0"/>
              <a:t>: пуговицами, крупой, деталями конструктора, камушками, шишками, и другими различными по ощущениям предметами. Обязательно под присмотром взрослого</a:t>
            </a:r>
            <a:r>
              <a:rPr lang="ru-RU" sz="1600" dirty="0" smtClean="0"/>
              <a:t>!</a:t>
            </a:r>
          </a:p>
          <a:p>
            <a:endParaRPr lang="ru-RU" sz="1600" dirty="0" smtClean="0"/>
          </a:p>
          <a:p>
            <a:r>
              <a:rPr lang="ru-RU" sz="1600" dirty="0" smtClean="0"/>
              <a:t> </a:t>
            </a:r>
            <a:r>
              <a:rPr lang="ru-RU" sz="1600" dirty="0"/>
              <a:t>Чаще разговаривать с малышом, читать ему книжки, обсуждать </a:t>
            </a:r>
            <a:r>
              <a:rPr lang="ru-RU" sz="1600" b="1" dirty="0"/>
              <a:t>то, что он видел или делал</a:t>
            </a:r>
            <a:r>
              <a:rPr lang="ru-RU" sz="1600" b="1" dirty="0" smtClean="0"/>
              <a:t>.</a:t>
            </a:r>
          </a:p>
          <a:p>
            <a:endParaRPr lang="ru-RU" sz="1600" dirty="0"/>
          </a:p>
          <a:p>
            <a:r>
              <a:rPr lang="ru-RU" sz="1600" dirty="0" smtClean="0"/>
              <a:t> </a:t>
            </a:r>
            <a:r>
              <a:rPr lang="ru-RU" sz="1600" dirty="0"/>
              <a:t>Предоставлять возможности для самых разных игр с предметами. Некоторые дети могут сами увлеченно вкладывать предметы один в другой, разбирать на части, осваивая начальные этапы анализа и синтеза. Но в 2-3 года малыш нуждается в компании матери или любящих его взрослых, поскольку ему нужно доброжелательное сотрудничество</a:t>
            </a:r>
            <a:r>
              <a:rPr lang="ru-RU" sz="1600" dirty="0" smtClean="0"/>
              <a:t>.</a:t>
            </a:r>
          </a:p>
          <a:p>
            <a:endParaRPr lang="ru-RU" sz="1600" dirty="0"/>
          </a:p>
          <a:p>
            <a:r>
              <a:rPr lang="ru-RU" sz="1600" b="1" dirty="0" smtClean="0"/>
              <a:t>Относиться </a:t>
            </a:r>
            <a:r>
              <a:rPr lang="ru-RU" sz="1600" b="1" dirty="0"/>
              <a:t>к ребенку спокойно и дружелюбно</a:t>
            </a:r>
            <a:r>
              <a:rPr lang="ru-RU" sz="1600" dirty="0"/>
              <a:t>. Понимать его </a:t>
            </a:r>
            <a:r>
              <a:rPr lang="ru-RU" sz="1600" dirty="0" smtClean="0"/>
              <a:t>  эмоциональное </a:t>
            </a:r>
            <a:r>
              <a:rPr lang="ru-RU" sz="1600" dirty="0"/>
              <a:t>состояние и насущные потребности, поскольку в этом возрасте ребенок не всегда способен их четко сформулировать и заявить</a:t>
            </a:r>
            <a:r>
              <a:rPr lang="ru-RU" sz="1600" dirty="0" smtClean="0"/>
              <a:t>.</a:t>
            </a:r>
          </a:p>
          <a:p>
            <a:endParaRPr lang="ru-RU" sz="1600" dirty="0"/>
          </a:p>
          <a:p>
            <a:r>
              <a:rPr lang="ru-RU" sz="1600" dirty="0" smtClean="0"/>
              <a:t> </a:t>
            </a:r>
            <a:r>
              <a:rPr lang="ru-RU" sz="1600" dirty="0"/>
              <a:t>Помнить, что соблюдение разумной безопасности не должно лишать малыша </a:t>
            </a:r>
            <a:r>
              <a:rPr lang="ru-RU" sz="1600" b="1" dirty="0"/>
              <a:t>возможности открытия нового </a:t>
            </a:r>
            <a:r>
              <a:rPr lang="ru-RU" sz="1600" dirty="0"/>
              <a:t>и интересного. Ваша родительская тревога не должна замещать возможности развития для вашего ребенка, которое происходит в этом возрасте через постоянное исследование нового</a:t>
            </a:r>
            <a:r>
              <a:rPr lang="ru-RU" sz="1600" dirty="0" smtClean="0"/>
              <a:t>.</a:t>
            </a:r>
          </a:p>
          <a:p>
            <a:endParaRPr lang="ru-RU" sz="1600" dirty="0"/>
          </a:p>
          <a:p>
            <a:r>
              <a:rPr lang="ru-RU" sz="1600" dirty="0" smtClean="0"/>
              <a:t> </a:t>
            </a:r>
            <a:br>
              <a:rPr lang="ru-RU" sz="1600" dirty="0" smtClean="0"/>
            </a:br>
            <a:endParaRPr lang="en-US" sz="1600" dirty="0"/>
          </a:p>
        </p:txBody>
      </p:sp>
      <p:sp>
        <p:nvSpPr>
          <p:cNvPr id="4" name="Номер слайда 3"/>
          <p:cNvSpPr>
            <a:spLocks noGrp="1"/>
          </p:cNvSpPr>
          <p:nvPr>
            <p:ph type="sldNum" sz="quarter" idx="10"/>
          </p:nvPr>
        </p:nvSpPr>
        <p:spPr/>
        <p:txBody>
          <a:bodyPr/>
          <a:lstStyle/>
          <a:p>
            <a:fld id="{672FECD8-5C49-4044-BC8E-9FDF4899BB30}" type="slidenum">
              <a:rPr lang="ru-RU" smtClean="0"/>
              <a:t>4</a:t>
            </a:fld>
            <a:endParaRPr lang="ru-RU"/>
          </a:p>
        </p:txBody>
      </p:sp>
      <p:sp>
        <p:nvSpPr>
          <p:cNvPr id="2" name="Рамка 1"/>
          <p:cNvSpPr/>
          <p:nvPr/>
        </p:nvSpPr>
        <p:spPr>
          <a:xfrm>
            <a:off x="1587" y="0"/>
            <a:ext cx="6856413" cy="9144000"/>
          </a:xfrm>
          <a:prstGeom prst="frame">
            <a:avLst>
              <a:gd name="adj1" fmla="val 2352"/>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727442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0"/>
          </p:nvPr>
        </p:nvSpPr>
        <p:spPr/>
        <p:txBody>
          <a:bodyPr/>
          <a:lstStyle/>
          <a:p>
            <a:fld id="{672FECD8-5C49-4044-BC8E-9FDF4899BB30}" type="slidenum">
              <a:rPr lang="ru-RU" smtClean="0"/>
              <a:t>5</a:t>
            </a:fld>
            <a:endParaRPr lang="ru-RU"/>
          </a:p>
        </p:txBody>
      </p:sp>
      <p:sp>
        <p:nvSpPr>
          <p:cNvPr id="6" name="Образ слайда 1"/>
          <p:cNvSpPr>
            <a:spLocks noGrp="1" noRot="1" noChangeAspect="1"/>
          </p:cNvSpPr>
          <p:nvPr>
            <p:ph type="body" idx="1"/>
          </p:nvPr>
        </p:nvSpPr>
        <p:spPr>
          <a:xfrm>
            <a:off x="100013" y="88900"/>
            <a:ext cx="6624637" cy="8921750"/>
          </a:xfrm>
        </p:spPr>
        <p:txBody>
          <a:bodyPr/>
          <a:lstStyle/>
          <a:p>
            <a:pPr algn="ctr"/>
            <a:r>
              <a:rPr lang="ru-RU" sz="2400" b="1" dirty="0" smtClean="0"/>
              <a:t>      Особенности </a:t>
            </a:r>
            <a:r>
              <a:rPr lang="ru-RU" sz="2400" b="1" dirty="0"/>
              <a:t>эмоционального </a:t>
            </a:r>
            <a:r>
              <a:rPr lang="ru-RU" sz="2400" b="1" dirty="0" smtClean="0"/>
              <a:t>развития                               детей </a:t>
            </a:r>
            <a:r>
              <a:rPr lang="ru-RU" sz="2400" b="1" dirty="0"/>
              <a:t>2 – 3 </a:t>
            </a:r>
            <a:r>
              <a:rPr lang="ru-RU" sz="2400" b="1" dirty="0" smtClean="0"/>
              <a:t>лет</a:t>
            </a:r>
          </a:p>
          <a:p>
            <a:r>
              <a:rPr lang="ru-RU" sz="1800" dirty="0"/>
              <a:t>Маленький ребенок способен выражать множество эмоций: удивление, радость, страх, восторг и др. Эмоциональное поведение малыша имеет ряд особенностей</a:t>
            </a:r>
            <a:r>
              <a:rPr lang="ru-RU" sz="1800" dirty="0" smtClean="0"/>
              <a:t>:</a:t>
            </a:r>
            <a:endParaRPr lang="ru-RU" sz="1800" dirty="0"/>
          </a:p>
          <a:p>
            <a:r>
              <a:rPr lang="ru-RU" sz="1800" dirty="0" smtClean="0"/>
              <a:t>1. Эмоции </a:t>
            </a:r>
            <a:r>
              <a:rPr lang="ru-RU" sz="1800" dirty="0"/>
              <a:t>у маленьких детей очень неустойчивы (улыбка моментально может смениться слезами), ребенок еще не умеет их скрывать и контролировать; эмоции возникают спонтанно, и, соответственно, ребенок ведет себя импульсивно</a:t>
            </a:r>
            <a:r>
              <a:rPr lang="ru-RU" sz="1800" dirty="0" smtClean="0"/>
              <a:t>.</a:t>
            </a:r>
          </a:p>
          <a:p>
            <a:r>
              <a:rPr lang="ru-RU" sz="1800" dirty="0" smtClean="0"/>
              <a:t> </a:t>
            </a:r>
            <a:r>
              <a:rPr lang="ru-RU" sz="1800" dirty="0"/>
              <a:t>2. Малыш эмоционально живет в настоящем, немедленно реагируя на текущие события</a:t>
            </a:r>
            <a:r>
              <a:rPr lang="ru-RU" sz="1800" dirty="0" smtClean="0"/>
              <a:t>.</a:t>
            </a:r>
          </a:p>
          <a:p>
            <a:r>
              <a:rPr lang="ru-RU" sz="1800" dirty="0" smtClean="0"/>
              <a:t> </a:t>
            </a:r>
            <a:r>
              <a:rPr lang="ru-RU" sz="1800" dirty="0"/>
              <a:t>3. Эмоции ребенка привязаны к ситуациям. Он сильно переживает по поводу ухода мамы, но потом может легко заинтересоваться новой игрушкой. </a:t>
            </a:r>
            <a:endParaRPr lang="ru-RU" sz="1800" dirty="0" smtClean="0"/>
          </a:p>
          <a:p>
            <a:r>
              <a:rPr lang="ru-RU" sz="1800" dirty="0" smtClean="0"/>
              <a:t>4. Ребенку пока очень сложно обозначать словами свои переживания.</a:t>
            </a:r>
          </a:p>
          <a:p>
            <a:r>
              <a:rPr lang="ru-RU" sz="1800" dirty="0" smtClean="0"/>
              <a:t>5. Эмоции маленького ребенка ярки и часто противоречивы.</a:t>
            </a:r>
          </a:p>
          <a:p>
            <a:r>
              <a:rPr lang="ru-RU" sz="1800" dirty="0" smtClean="0"/>
              <a:t>Особенно это проявляется в ситуации выбора</a:t>
            </a:r>
            <a:r>
              <a:rPr lang="en-US" sz="1800" dirty="0" smtClean="0"/>
              <a:t>:</a:t>
            </a:r>
            <a:r>
              <a:rPr lang="ru-RU" sz="1800" dirty="0" smtClean="0"/>
              <a:t> из двух игрушек</a:t>
            </a:r>
          </a:p>
          <a:p>
            <a:r>
              <a:rPr lang="ru-RU" sz="1800" dirty="0"/>
              <a:t>п</a:t>
            </a:r>
            <a:r>
              <a:rPr lang="ru-RU" sz="1800" dirty="0" smtClean="0"/>
              <a:t>осле некоторых колебаний он выбирает одну и через 1-2 мин.</a:t>
            </a:r>
          </a:p>
          <a:p>
            <a:r>
              <a:rPr lang="ru-RU" sz="1800" dirty="0" smtClean="0"/>
              <a:t>уже жаждет играть с другой. Сделать выбор ребенку в этом  возрасте еще чрезвычайно трудно.</a:t>
            </a:r>
          </a:p>
          <a:p>
            <a:r>
              <a:rPr lang="ru-RU" sz="1800" dirty="0" smtClean="0"/>
              <a:t>6. Наиболее яркие эмоциональные переживания случаются у ребенка по поводу удовлетворения непосредственных желаний.</a:t>
            </a:r>
          </a:p>
          <a:p>
            <a:r>
              <a:rPr lang="ru-RU" sz="1800" dirty="0" smtClean="0"/>
              <a:t>Чем больше трудностей при их выполнении, тем сильнее эмоциональная вспышка, особенно если малыш хотел выполнить что-либо самостоятельно.</a:t>
            </a:r>
            <a:r>
              <a:rPr lang="ru-RU" sz="1800" dirty="0"/>
              <a:t> В этот момент ребенку необходимо дать возможность выразить свои отрицательные эмоции. Не следует пытаться сразу же гасить отрицательные переживания и тем более эмоционально реагировать на аффективные вспышки малыша, случившиеся не к месту и не вовремя. </a:t>
            </a:r>
            <a:br>
              <a:rPr lang="ru-RU" sz="1800" dirty="0"/>
            </a:br>
            <a:r>
              <a:rPr lang="ru-RU" sz="1800" dirty="0" smtClean="0"/>
              <a:t>_</a:t>
            </a:r>
            <a:r>
              <a:rPr lang="ru-RU" sz="1800" dirty="0"/>
              <a:t/>
            </a:r>
            <a:br>
              <a:rPr lang="ru-RU" sz="1800" dirty="0"/>
            </a:br>
            <a:endParaRPr lang="ru-RU" sz="1800" dirty="0" smtClean="0"/>
          </a:p>
        </p:txBody>
      </p:sp>
      <p:sp>
        <p:nvSpPr>
          <p:cNvPr id="2" name="Рамка 1"/>
          <p:cNvSpPr/>
          <p:nvPr/>
        </p:nvSpPr>
        <p:spPr>
          <a:xfrm>
            <a:off x="0" y="0"/>
            <a:ext cx="6856413" cy="9144000"/>
          </a:xfrm>
          <a:prstGeom prst="frame">
            <a:avLst>
              <a:gd name="adj1" fmla="val 2063"/>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913860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189571" y="167267"/>
            <a:ext cx="6490009" cy="8764859"/>
          </a:xfrm>
        </p:spPr>
        <p:txBody>
          <a:bodyPr/>
          <a:lstStyle/>
          <a:p>
            <a:r>
              <a:rPr lang="ru-RU" sz="1600" dirty="0" smtClean="0"/>
              <a:t>7</a:t>
            </a:r>
            <a:r>
              <a:rPr lang="ru-RU" sz="1600" dirty="0"/>
              <a:t>. Особый источник как положительных, так и отрицательных эмоций — общение со сверстниками. В 2 года ребенок еще насторожен при приближении сверстников, а в 3 года дети могут заражаться эмоциями друг друга: прыгать, </a:t>
            </a:r>
            <a:r>
              <a:rPr lang="ru-RU" sz="1600" dirty="0" smtClean="0"/>
              <a:t>визжать, </a:t>
            </a:r>
            <a:r>
              <a:rPr lang="ru-RU" sz="1600" dirty="0"/>
              <a:t>хохотать и пр</a:t>
            </a:r>
            <a:r>
              <a:rPr lang="ru-RU" sz="1600" dirty="0" smtClean="0"/>
              <a:t>.</a:t>
            </a:r>
          </a:p>
          <a:p>
            <a:r>
              <a:rPr lang="ru-RU" sz="1600" dirty="0"/>
              <a:t>8. Маленькому ребенку в этом возрасте еще очень трудно адекватно реагировать на эмоции других людей. Общаясь с детьми, ребенок руководствуется только своими желаниями, не учитывая желания другого. Он не может еще проявлять сопереживание и сочувствие. Этому его могут научить только взрослые. Например, ребенок бросает куклу, привлекая внимание мамы своим поведением. «Ей плохо, она плачет», — мать берет на руки игрушку, гладит, жалеет ее. И ребенок переживает те эмоции, которые демонстрирует ему мать (с помощью мимики и интонаций). 9. Ребенок учится эмоционально реагировать на различные ситуации на примере родителей. Если при малейшей неприятности мать впадает в панику, начинает излишне нервничать, то и ребенок в аналогичных ситуациях будет поступать так же. 10. Ранний возраст — это время формирования первых привязанностей, симпатий и антипатий. С одним человеком ребенок будет скован и боязлив, с другим — весел и подвижен. 11. Эмоции в раннем возрасте — показатель не только физического, но и психического здоровья. Депрессивный, печальный либо слишком агрессивный ребенок — тревожный признак для родителей. 12. Уже в раннем возрасте дети сильно отличаются друг от друга по эмоциональной впечатлительности. Одни более чувствительны к ситуации, другие могут проявлять «эмоциональную тупость». Одни легко выражают свои как отрицательные, так и положительные эмоции в поведении, другие испытывают напряжение, сдерживают свои порывы. Эти индивидуальные особенности связаны с темпераментом ребенка</a:t>
            </a:r>
            <a:r>
              <a:rPr lang="ru-RU" sz="1600" dirty="0" smtClean="0"/>
              <a:t>.</a:t>
            </a:r>
          </a:p>
          <a:p>
            <a:r>
              <a:rPr lang="ru-RU" sz="1600" dirty="0"/>
              <a:t>9. Ребенок учится эмоционально реагировать на различные ситуации на примере родителей. Если при малейшей неприятности мать впадает в панику, начинает излишне нервничать, то и ребенок в аналогичных ситуациях будет поступать так же. 10. Ранний возраст — это время формирования первых привязанностей, симпатий и антипатий. С одним человеком ребенок будет скован и боязлив, с другим — весел и подвижен.</a:t>
            </a:r>
            <a:br>
              <a:rPr lang="ru-RU" sz="1600" dirty="0"/>
            </a:br>
            <a:r>
              <a:rPr lang="ru-RU" sz="1600" dirty="0"/>
              <a:t/>
            </a:r>
            <a:br>
              <a:rPr lang="ru-RU" sz="1600" dirty="0"/>
            </a:br>
            <a:r>
              <a:rPr lang="ru-RU" sz="1600" dirty="0"/>
              <a:t/>
            </a:r>
            <a:br>
              <a:rPr lang="ru-RU" sz="1600" dirty="0"/>
            </a:br>
            <a:endParaRPr lang="ru-RU" sz="1600" dirty="0" smtClean="0"/>
          </a:p>
        </p:txBody>
      </p:sp>
      <p:sp>
        <p:nvSpPr>
          <p:cNvPr id="4" name="Номер слайда 3"/>
          <p:cNvSpPr>
            <a:spLocks noGrp="1"/>
          </p:cNvSpPr>
          <p:nvPr>
            <p:ph type="sldNum" sz="quarter" idx="10"/>
          </p:nvPr>
        </p:nvSpPr>
        <p:spPr/>
        <p:txBody>
          <a:bodyPr/>
          <a:lstStyle/>
          <a:p>
            <a:fld id="{672FECD8-5C49-4044-BC8E-9FDF4899BB30}" type="slidenum">
              <a:rPr lang="ru-RU" smtClean="0"/>
              <a:t>6</a:t>
            </a:fld>
            <a:endParaRPr lang="ru-RU"/>
          </a:p>
        </p:txBody>
      </p:sp>
      <p:sp>
        <p:nvSpPr>
          <p:cNvPr id="2" name="Рамка 1"/>
          <p:cNvSpPr/>
          <p:nvPr/>
        </p:nvSpPr>
        <p:spPr>
          <a:xfrm>
            <a:off x="0" y="0"/>
            <a:ext cx="6858000" cy="9144000"/>
          </a:xfrm>
          <a:prstGeom prst="frame">
            <a:avLst>
              <a:gd name="adj1" fmla="val 2645"/>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477832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705678" y="318052"/>
            <a:ext cx="5929297" cy="8647527"/>
          </a:xfrm>
        </p:spPr>
        <p:txBody>
          <a:bodyPr/>
          <a:lstStyle/>
          <a:p>
            <a:r>
              <a:rPr lang="ru-RU" sz="1800" dirty="0" smtClean="0"/>
              <a:t> </a:t>
            </a:r>
            <a:r>
              <a:rPr lang="ru-RU" sz="1800" dirty="0" smtClean="0"/>
              <a:t/>
            </a:r>
            <a:br>
              <a:rPr lang="ru-RU" sz="1800" dirty="0" smtClean="0"/>
            </a:br>
            <a:endParaRPr lang="ru-RU" sz="1800" dirty="0"/>
          </a:p>
        </p:txBody>
      </p:sp>
      <p:sp>
        <p:nvSpPr>
          <p:cNvPr id="4" name="Номер слайда 3"/>
          <p:cNvSpPr>
            <a:spLocks noGrp="1"/>
          </p:cNvSpPr>
          <p:nvPr>
            <p:ph type="sldNum" sz="quarter" idx="10"/>
          </p:nvPr>
        </p:nvSpPr>
        <p:spPr/>
        <p:txBody>
          <a:bodyPr/>
          <a:lstStyle/>
          <a:p>
            <a:fld id="{672FECD8-5C49-4044-BC8E-9FDF4899BB30}" type="slidenum">
              <a:rPr lang="ru-RU" smtClean="0"/>
              <a:t>7</a:t>
            </a:fld>
            <a:endParaRPr lang="ru-RU" dirty="0"/>
          </a:p>
        </p:txBody>
      </p:sp>
    </p:spTree>
    <p:extLst>
      <p:ext uri="{BB962C8B-B14F-4D97-AF65-F5344CB8AC3E}">
        <p14:creationId xmlns:p14="http://schemas.microsoft.com/office/powerpoint/2010/main" val="572992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178419" y="200722"/>
            <a:ext cx="6467707" cy="8720253"/>
          </a:xfrm>
        </p:spPr>
        <p:txBody>
          <a:bodyPr/>
          <a:lstStyle/>
          <a:p>
            <a:r>
              <a:rPr lang="ru-RU" sz="1800" dirty="0" smtClean="0"/>
              <a:t>                                </a:t>
            </a:r>
            <a:r>
              <a:rPr lang="ru-RU" sz="1800" b="1" dirty="0"/>
              <a:t>«Не хочу спать, а хочу играть</a:t>
            </a:r>
            <a:r>
              <a:rPr lang="ru-RU" sz="1800" b="1" dirty="0" smtClean="0"/>
              <a:t>»</a:t>
            </a:r>
            <a:endParaRPr lang="ru-RU" sz="1800" b="1" dirty="0"/>
          </a:p>
          <a:p>
            <a:r>
              <a:rPr lang="ru-RU" sz="1800" dirty="0" smtClean="0"/>
              <a:t/>
            </a:r>
            <a:br>
              <a:rPr lang="ru-RU" sz="1800" dirty="0" smtClean="0"/>
            </a:br>
            <a:r>
              <a:rPr lang="ru-RU" sz="1800" dirty="0" smtClean="0"/>
              <a:t>«</a:t>
            </a:r>
            <a:r>
              <a:rPr lang="ru-RU" sz="1800" dirty="0"/>
              <a:t>Хочу», «не хочу» — в этих словах кроется весь спектр эмоциональных переживаний ребенка. Эмоции определяют и его поведение, причем «здесь и сейчас», без воспоминаний и прогнозов. Вот почему отдельные сюжеты повторяются ежедневно. Почему же ребенок не желает идти спать? Прежде всего потому, что он эмоционально (но не физиологически) к этому не готов. Данная ситуация воспринимается им как навязанная извне взрослым, как правило в приказном порядке. Ребенок делает вывод: от меня хотят быстрее избавиться. Также маленькие дети, ложась спать, не в состоянии справиться с тем потоком эмоциональных впечатлений, которые накопились за день. Чем впечатлительнее ребенок, тем труднее его уложить спать</a:t>
            </a:r>
            <a:r>
              <a:rPr lang="ru-RU" sz="1800" dirty="0" smtClean="0"/>
              <a:t>.</a:t>
            </a:r>
          </a:p>
          <a:p>
            <a:endParaRPr lang="ru-RU" sz="1800" dirty="0"/>
          </a:p>
          <a:p>
            <a:r>
              <a:rPr lang="ru-RU" sz="1800" dirty="0" smtClean="0"/>
              <a:t>            </a:t>
            </a:r>
            <a:r>
              <a:rPr lang="ru-RU" sz="1800" b="1" dirty="0" smtClean="0"/>
              <a:t>Правила </a:t>
            </a:r>
            <a:r>
              <a:rPr lang="ru-RU" sz="1800" b="1" dirty="0"/>
              <a:t>поведения родителей в данной ситуации</a:t>
            </a:r>
            <a:r>
              <a:rPr lang="ru-RU" sz="1800" b="1" dirty="0" smtClean="0"/>
              <a:t>:</a:t>
            </a:r>
          </a:p>
          <a:p>
            <a:pPr marL="342900" indent="-342900">
              <a:buAutoNum type="arabicPeriod"/>
            </a:pPr>
            <a:r>
              <a:rPr lang="ru-RU" sz="1600" dirty="0" smtClean="0"/>
              <a:t>Дайте </a:t>
            </a:r>
            <a:r>
              <a:rPr lang="ru-RU" sz="1600" dirty="0"/>
              <a:t>ребенку возможность закончить игру, предупредив его об укладывании спать. </a:t>
            </a:r>
            <a:endParaRPr lang="ru-RU" sz="1600" dirty="0" smtClean="0"/>
          </a:p>
          <a:p>
            <a:r>
              <a:rPr lang="ru-RU" sz="1600" dirty="0" smtClean="0"/>
              <a:t>2</a:t>
            </a:r>
            <a:r>
              <a:rPr lang="ru-RU" sz="1600" dirty="0"/>
              <a:t>. Настройте ребенка на сон заранее с помощью приятных для него ритуалов (чтение любимых сказок, пение колыбельных или их прослушивание, укладывание игрушечных друзей спать и пр</a:t>
            </a:r>
            <a:r>
              <a:rPr lang="ru-RU" sz="1600" dirty="0" smtClean="0"/>
              <a:t>.).</a:t>
            </a:r>
          </a:p>
          <a:p>
            <a:r>
              <a:rPr lang="ru-RU" sz="1600" dirty="0" smtClean="0"/>
              <a:t> </a:t>
            </a:r>
            <a:r>
              <a:rPr lang="ru-RU" sz="1600" dirty="0"/>
              <a:t>3. Придерживайтесь режима, укладывая ребенка спать примерно в одно время</a:t>
            </a:r>
            <a:r>
              <a:rPr lang="ru-RU" sz="1600" dirty="0" smtClean="0"/>
              <a:t>.</a:t>
            </a:r>
          </a:p>
          <a:p>
            <a:r>
              <a:rPr lang="ru-RU" sz="1600" dirty="0" smtClean="0"/>
              <a:t> </a:t>
            </a:r>
            <a:r>
              <a:rPr lang="ru-RU" sz="1600" dirty="0"/>
              <a:t>4. Позвольте ребенку самостоятельно совершить подготовительные ко сну действия (постелить постель, принести новую пижаму и пр</a:t>
            </a:r>
            <a:r>
              <a:rPr lang="ru-RU" sz="1600" dirty="0" smtClean="0"/>
              <a:t>.).</a:t>
            </a:r>
          </a:p>
          <a:p>
            <a:r>
              <a:rPr lang="ru-RU" sz="1600" dirty="0" smtClean="0"/>
              <a:t> </a:t>
            </a:r>
            <a:r>
              <a:rPr lang="ru-RU" sz="1600" dirty="0"/>
              <a:t>5. Общение перед сном должно быть особенно спокойным и доброжелательным, без спешки</a:t>
            </a:r>
            <a:r>
              <a:rPr lang="ru-RU" sz="1600" dirty="0" smtClean="0"/>
              <a:t>.</a:t>
            </a:r>
          </a:p>
          <a:p>
            <a:r>
              <a:rPr lang="ru-RU" sz="1600" dirty="0" smtClean="0"/>
              <a:t> </a:t>
            </a:r>
            <a:r>
              <a:rPr lang="ru-RU" sz="1600" dirty="0"/>
              <a:t>6. Прислушивайтесь к просьбам ребенка (оставить свет, любимую игрушку в кровати, открыть дверь и пр</a:t>
            </a:r>
            <a:r>
              <a:rPr lang="ru-RU" sz="1600" dirty="0" smtClean="0"/>
              <a:t>.).</a:t>
            </a:r>
          </a:p>
          <a:p>
            <a:r>
              <a:rPr lang="ru-RU" sz="1600" dirty="0" smtClean="0"/>
              <a:t> </a:t>
            </a:r>
            <a:r>
              <a:rPr lang="ru-RU" sz="1600" dirty="0"/>
              <a:t>7. Если ребенок без вас не засыпает, побудьте с ним какое-то время, это успокоит его и сократит время засыпания. Постепенно он научится засыпать без взрослых.</a:t>
            </a:r>
            <a:r>
              <a:rPr lang="ru-RU" sz="1600" dirty="0" smtClean="0"/>
              <a:t/>
            </a:r>
            <a:br>
              <a:rPr lang="ru-RU" sz="1600" dirty="0" smtClean="0"/>
            </a:br>
            <a:r>
              <a:rPr lang="ru-RU" sz="1800" dirty="0" smtClean="0"/>
              <a:t/>
            </a:r>
            <a:br>
              <a:rPr lang="ru-RU" sz="1800" dirty="0" smtClean="0"/>
            </a:br>
            <a:r>
              <a:rPr lang="ru-RU" sz="1800" b="1" dirty="0" smtClean="0"/>
              <a:t/>
            </a:r>
            <a:br>
              <a:rPr lang="ru-RU" sz="1800" b="1" dirty="0" smtClean="0"/>
            </a:br>
            <a:r>
              <a:rPr lang="ru-RU" sz="1800" b="1" dirty="0" smtClean="0"/>
              <a:t/>
            </a:r>
            <a:br>
              <a:rPr lang="ru-RU" sz="1800" b="1" dirty="0" smtClean="0"/>
            </a:br>
            <a:endParaRPr lang="ru-RU" sz="1800" b="1" dirty="0"/>
          </a:p>
        </p:txBody>
      </p:sp>
      <p:sp>
        <p:nvSpPr>
          <p:cNvPr id="4" name="Номер слайда 3"/>
          <p:cNvSpPr>
            <a:spLocks noGrp="1"/>
          </p:cNvSpPr>
          <p:nvPr>
            <p:ph type="sldNum" sz="quarter" idx="10"/>
          </p:nvPr>
        </p:nvSpPr>
        <p:spPr/>
        <p:txBody>
          <a:bodyPr/>
          <a:lstStyle/>
          <a:p>
            <a:fld id="{672FECD8-5C49-4044-BC8E-9FDF4899BB30}" type="slidenum">
              <a:rPr lang="ru-RU" smtClean="0"/>
              <a:t>8</a:t>
            </a:fld>
            <a:endParaRPr lang="ru-RU"/>
          </a:p>
        </p:txBody>
      </p:sp>
      <p:sp>
        <p:nvSpPr>
          <p:cNvPr id="2" name="Рамка 1"/>
          <p:cNvSpPr/>
          <p:nvPr/>
        </p:nvSpPr>
        <p:spPr>
          <a:xfrm>
            <a:off x="0" y="0"/>
            <a:ext cx="6858000" cy="9144000"/>
          </a:xfrm>
          <a:prstGeom prst="frame">
            <a:avLst>
              <a:gd name="adj1" fmla="val 2645"/>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75038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тки 2"/>
          <p:cNvSpPr>
            <a:spLocks noGrp="1"/>
          </p:cNvSpPr>
          <p:nvPr>
            <p:ph type="body" idx="1"/>
          </p:nvPr>
        </p:nvSpPr>
        <p:spPr>
          <a:xfrm>
            <a:off x="122663" y="122663"/>
            <a:ext cx="6568069" cy="8842917"/>
          </a:xfrm>
        </p:spPr>
        <p:txBody>
          <a:bodyPr/>
          <a:lstStyle/>
          <a:p>
            <a:pPr algn="ctr"/>
            <a:r>
              <a:rPr lang="ru-RU" sz="2400" dirty="0" smtClean="0"/>
              <a:t>      </a:t>
            </a:r>
            <a:r>
              <a:rPr lang="ru-RU" sz="2400" b="1" dirty="0" smtClean="0"/>
              <a:t>«</a:t>
            </a:r>
            <a:r>
              <a:rPr lang="ru-RU" sz="2400" b="1" dirty="0"/>
              <a:t>Мама, ты меня </a:t>
            </a:r>
            <a:r>
              <a:rPr lang="ru-RU" sz="2400" b="1" dirty="0" smtClean="0"/>
              <a:t>обязательно-      обязательно </a:t>
            </a:r>
            <a:r>
              <a:rPr lang="ru-RU" sz="2400" b="1" dirty="0"/>
              <a:t>забери</a:t>
            </a:r>
            <a:r>
              <a:rPr lang="ru-RU" sz="2400" b="1" dirty="0" smtClean="0"/>
              <a:t>»</a:t>
            </a:r>
          </a:p>
          <a:p>
            <a:r>
              <a:rPr lang="ru-RU" sz="1800" dirty="0" smtClean="0"/>
              <a:t> </a:t>
            </a:r>
            <a:r>
              <a:rPr lang="ru-RU" sz="1800" dirty="0"/>
              <a:t>Обычные слова детей утром в детском саду. Переживания ребенка связаны со страхом разлуки, страхом потерять мать. Специалисты говорят, что биологическая связь ребенка с матерью сохраняется до 9 лет с момента его рождения, а психологическая связь может не прерываться всю жизнь. Чем тревожнее мать, тем сильнее страх разлуки у </a:t>
            </a:r>
            <a:r>
              <a:rPr lang="ru-RU" sz="1800" dirty="0" smtClean="0"/>
              <a:t>ребенка.</a:t>
            </a:r>
          </a:p>
          <a:p>
            <a:endParaRPr lang="ru-RU" sz="2000" dirty="0" smtClean="0"/>
          </a:p>
          <a:p>
            <a:pPr algn="ctr"/>
            <a:r>
              <a:rPr lang="ru-RU" dirty="0" smtClean="0"/>
              <a:t>            </a:t>
            </a:r>
            <a:r>
              <a:rPr lang="ru-RU" sz="2400" b="1" dirty="0" smtClean="0"/>
              <a:t>Облегчить </a:t>
            </a:r>
            <a:r>
              <a:rPr lang="ru-RU" sz="2400" b="1" dirty="0"/>
              <a:t>ситуацию поможет следующее поведение </a:t>
            </a:r>
            <a:r>
              <a:rPr lang="ru-RU" sz="2400" b="1" dirty="0" smtClean="0"/>
              <a:t>родителей:</a:t>
            </a:r>
          </a:p>
          <a:p>
            <a:r>
              <a:rPr lang="ru-RU" dirty="0" smtClean="0"/>
              <a:t> </a:t>
            </a:r>
            <a:r>
              <a:rPr lang="ru-RU" sz="1800" dirty="0"/>
              <a:t>1. Постарайтесь заранее поиграть в «разлуку». Пусть любимая игрушка будет ребенком, а ребенок — ее мамой. На этой модели можно проиграть все сложные моменты адаптации ребенка к детскому саду. Пусть ситуации будут разные, но заканчиваться они обязаны хорошо</a:t>
            </a:r>
            <a:r>
              <a:rPr lang="ru-RU" sz="1800" dirty="0" smtClean="0"/>
              <a:t>.</a:t>
            </a:r>
          </a:p>
          <a:p>
            <a:r>
              <a:rPr lang="ru-RU" sz="1800" dirty="0" smtClean="0"/>
              <a:t> </a:t>
            </a:r>
            <a:r>
              <a:rPr lang="ru-RU" sz="1800" dirty="0"/>
              <a:t>2. Не показывайте своих страхов и опасений по поводу пребывания ребенка в детском саду. Помните: чем спокойнее вы при разлуке, тем здоровее будет ребенок</a:t>
            </a:r>
            <a:r>
              <a:rPr lang="ru-RU" sz="1800" dirty="0" smtClean="0"/>
              <a:t>.</a:t>
            </a:r>
          </a:p>
          <a:p>
            <a:r>
              <a:rPr lang="ru-RU" sz="1800" dirty="0" smtClean="0"/>
              <a:t> </a:t>
            </a:r>
            <a:r>
              <a:rPr lang="ru-RU" sz="1800" dirty="0"/>
              <a:t>3. Придерживайтесь каких-либо выработанных совместно с ребенком правил (идти в детский сад с любимой игрушкой, посидеть 5 минут, обнявшись в раздевалке и пр.). </a:t>
            </a:r>
            <a:endParaRPr lang="ru-RU" sz="1800" dirty="0" smtClean="0"/>
          </a:p>
          <a:p>
            <a:r>
              <a:rPr lang="ru-RU" sz="1800" dirty="0" smtClean="0"/>
              <a:t>4</a:t>
            </a:r>
            <a:r>
              <a:rPr lang="ru-RU" sz="1800" dirty="0"/>
              <a:t>. Держите свое слово: если обещали забрать ребенка до обеда, не нарушайте обещание, в противном случае ребенок перестанет вам доверять и его страхи усугубятся</a:t>
            </a:r>
            <a:r>
              <a:rPr lang="ru-RU" sz="1800" dirty="0" smtClean="0"/>
              <a:t>.</a:t>
            </a:r>
          </a:p>
          <a:p>
            <a:r>
              <a:rPr lang="ru-RU" sz="1800" dirty="0" smtClean="0"/>
              <a:t> </a:t>
            </a:r>
            <a:r>
              <a:rPr lang="ru-RU" sz="1800" dirty="0"/>
              <a:t>5. Обсудите с ребенком, чем будете заниматься, когда вернетесь за ним, — приятные ожидания улучшают эмоционально тяжелое состояние ребенка.</a:t>
            </a:r>
            <a:r>
              <a:rPr lang="ru-RU" sz="1800" dirty="0" smtClean="0"/>
              <a:t/>
            </a:r>
            <a:br>
              <a:rPr lang="ru-RU" sz="1800" dirty="0" smtClean="0"/>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672FECD8-5C49-4044-BC8E-9FDF4899BB30}" type="slidenum">
              <a:rPr lang="ru-RU" smtClean="0"/>
              <a:t>9</a:t>
            </a:fld>
            <a:endParaRPr lang="ru-RU"/>
          </a:p>
        </p:txBody>
      </p:sp>
      <p:sp>
        <p:nvSpPr>
          <p:cNvPr id="2" name="Рамка 1"/>
          <p:cNvSpPr/>
          <p:nvPr/>
        </p:nvSpPr>
        <p:spPr>
          <a:xfrm>
            <a:off x="0" y="0"/>
            <a:ext cx="6858000" cy="9144000"/>
          </a:xfrm>
          <a:prstGeom prst="frame">
            <a:avLst>
              <a:gd name="adj1" fmla="val 2645"/>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932537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B18AEA-0408-4574-90BD-A58723A11899}" type="datetimeFigureOut">
              <a:rPr lang="ru-RU" smtClean="0"/>
              <a:t>01.05.2020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3733103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B18AEA-0408-4574-90BD-A58723A11899}" type="datetimeFigureOut">
              <a:rPr lang="ru-RU" smtClean="0"/>
              <a:t>01.05.2020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3824498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B18AEA-0408-4574-90BD-A58723A11899}" type="datetimeFigureOut">
              <a:rPr lang="ru-RU" smtClean="0"/>
              <a:t>01.05.2020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3253240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B18AEA-0408-4574-90BD-A58723A11899}" type="datetimeFigureOut">
              <a:rPr lang="ru-RU" smtClean="0"/>
              <a:t>01.05.2020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4241645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B18AEA-0408-4574-90BD-A58723A11899}" type="datetimeFigureOut">
              <a:rPr lang="ru-RU" smtClean="0"/>
              <a:t>01.05.2020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145618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B18AEA-0408-4574-90BD-A58723A11899}" type="datetimeFigureOut">
              <a:rPr lang="ru-RU" smtClean="0"/>
              <a:t>01.05.2020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1470446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B18AEA-0408-4574-90BD-A58723A11899}" type="datetimeFigureOut">
              <a:rPr lang="ru-RU" smtClean="0"/>
              <a:t>01.05.2020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1403867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B18AEA-0408-4574-90BD-A58723A11899}" type="datetimeFigureOut">
              <a:rPr lang="ru-RU" smtClean="0"/>
              <a:t>01.05.2020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3427569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B18AEA-0408-4574-90BD-A58723A11899}" type="datetimeFigureOut">
              <a:rPr lang="ru-RU" smtClean="0"/>
              <a:t>01.05.2020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1330736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8B18AEA-0408-4574-90BD-A58723A11899}" type="datetimeFigureOut">
              <a:rPr lang="ru-RU" smtClean="0"/>
              <a:t>01.05.2020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4015799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8B18AEA-0408-4574-90BD-A58723A11899}" type="datetimeFigureOut">
              <a:rPr lang="ru-RU" smtClean="0"/>
              <a:t>01.05.2020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478816-3AF3-4320-A80C-57446ECDF89F}" type="slidenum">
              <a:rPr lang="ru-RU" smtClean="0"/>
              <a:t>‹#›</a:t>
            </a:fld>
            <a:endParaRPr lang="ru-RU"/>
          </a:p>
        </p:txBody>
      </p:sp>
    </p:spTree>
    <p:extLst>
      <p:ext uri="{BB962C8B-B14F-4D97-AF65-F5344CB8AC3E}">
        <p14:creationId xmlns:p14="http://schemas.microsoft.com/office/powerpoint/2010/main" val="2523302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B18AEA-0408-4574-90BD-A58723A11899}" type="datetimeFigureOut">
              <a:rPr lang="ru-RU" smtClean="0"/>
              <a:t>01.05.2020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78816-3AF3-4320-A80C-57446ECDF89F}" type="slidenum">
              <a:rPr lang="ru-RU" smtClean="0"/>
              <a:t>‹#›</a:t>
            </a:fld>
            <a:endParaRPr lang="ru-RU"/>
          </a:p>
        </p:txBody>
      </p:sp>
    </p:spTree>
    <p:extLst>
      <p:ext uri="{BB962C8B-B14F-4D97-AF65-F5344CB8AC3E}">
        <p14:creationId xmlns:p14="http://schemas.microsoft.com/office/powerpoint/2010/main" val="1634072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56825" y="595618"/>
            <a:ext cx="8878349" cy="587230"/>
          </a:xfrm>
        </p:spPr>
        <p:txBody>
          <a:bodyPr>
            <a:normAutofit/>
          </a:bodyPr>
          <a:lstStyle/>
          <a:p>
            <a:r>
              <a:rPr lang="ru-RU" sz="3600" dirty="0" smtClean="0"/>
              <a:t>Возрастные особенности детей 2-3 лет</a:t>
            </a:r>
            <a:endParaRPr lang="ru-RU" sz="3600" dirty="0"/>
          </a:p>
        </p:txBody>
      </p:sp>
      <p:sp>
        <p:nvSpPr>
          <p:cNvPr id="3" name="Подзаголовок 2"/>
          <p:cNvSpPr>
            <a:spLocks noGrp="1"/>
          </p:cNvSpPr>
          <p:nvPr>
            <p:ph type="subTitle" idx="1"/>
          </p:nvPr>
        </p:nvSpPr>
        <p:spPr>
          <a:xfrm>
            <a:off x="511727" y="1182848"/>
            <a:ext cx="11132191" cy="5553512"/>
          </a:xfrm>
        </p:spPr>
        <p:txBody>
          <a:bodyPr/>
          <a:lstStyle/>
          <a:p>
            <a:endParaRPr lang="ru-RU" dirty="0"/>
          </a:p>
        </p:txBody>
      </p:sp>
    </p:spTree>
    <p:extLst>
      <p:ext uri="{BB962C8B-B14F-4D97-AF65-F5344CB8AC3E}">
        <p14:creationId xmlns:p14="http://schemas.microsoft.com/office/powerpoint/2010/main" val="239483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246175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07471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409486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950842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861032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831640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608651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292592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920683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401388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529818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49051558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2465</Words>
  <Application>Microsoft Office PowerPoint</Application>
  <PresentationFormat>Широкоэкранный</PresentationFormat>
  <Paragraphs>160</Paragraphs>
  <Slides>13</Slides>
  <Notes>13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Calibri Light</vt:lpstr>
      <vt:lpstr>Тема Office</vt:lpstr>
      <vt:lpstr>Возрастные особенности детей 2-3 лет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Возрастные особенности детей 2-3 лет</dc:title>
  <dc:creator>Амир Шакиров</dc:creator>
  <cp:lastModifiedBy>Амир Шакиров</cp:lastModifiedBy>
  <cp:revision>18</cp:revision>
  <dcterms:created xsi:type="dcterms:W3CDTF">2020-04-30T12:07:36Z</dcterms:created>
  <dcterms:modified xsi:type="dcterms:W3CDTF">2020-05-01T10:09:41Z</dcterms:modified>
</cp:coreProperties>
</file>